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Lst>
  <p:sldSz cy="5143500" cx="9144000"/>
  <p:notesSz cx="6858000" cy="9144000"/>
  <p:embeddedFontLst>
    <p:embeddedFont>
      <p:font typeface="Montserrat"/>
      <p:regular r:id="rId102"/>
      <p:bold r:id="rId103"/>
      <p:italic r:id="rId104"/>
      <p:boldItalic r:id="rId105"/>
    </p:embeddedFont>
    <p:embeddedFont>
      <p:font typeface="Lato"/>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Lato-bold.fntdata"/><Relationship Id="rId106" Type="http://schemas.openxmlformats.org/officeDocument/2006/relationships/font" Target="fonts/Lato-regular.fntdata"/><Relationship Id="rId105" Type="http://schemas.openxmlformats.org/officeDocument/2006/relationships/font" Target="fonts/Montserrat-boldItalic.fntdata"/><Relationship Id="rId104" Type="http://schemas.openxmlformats.org/officeDocument/2006/relationships/font" Target="fonts/Montserrat-italic.fntdata"/><Relationship Id="rId109" Type="http://schemas.openxmlformats.org/officeDocument/2006/relationships/font" Target="fonts/Lato-boldItalic.fntdata"/><Relationship Id="rId108" Type="http://schemas.openxmlformats.org/officeDocument/2006/relationships/font" Target="fonts/Lat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Montserrat-bold.fntdata"/><Relationship Id="rId102" Type="http://schemas.openxmlformats.org/officeDocument/2006/relationships/font" Target="fonts/Montserrat-regular.fntdata"/><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99c4e0cde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99c4e0cde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99c4e0cde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99c4e0cde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b99c4e0cde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b99c4e0cde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b99c4e0cde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b99c4e0cde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b99c4e0cde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b99c4e0cde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b99c4e0cde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b99c4e0cde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100 000 m² - 10% de salles serveurs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b99c4e0cde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b99c4e0cde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600 000 m²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b99c4e0cde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b99c4e0cde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b99c4e0cde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b99c4e0cde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b99c4e0cde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b99c4e0cde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99c4e0cde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99c4e0cde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b99c4e0cde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b99c4e0cde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99c4e0cde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b99c4e0cde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b99c4e0cde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b99c4e0cde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b99c4e0cde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b99c4e0cde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b99c4e0cde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b99c4e0cde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b99c4e0cde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b99c4e0cde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b99c4e0cde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b99c4e0cde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99c4e0cde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b99c4e0cde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b99c4e0cde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b99c4e0cde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99c4e0cde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b99c4e0cde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99c4e0cde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99c4e0cde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b99c4e0cde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b99c4e0cde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cc4ba1c6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cc4ba1c6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cc4ba1c66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cc4ba1c66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cc4ba1c66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cc4ba1c66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b99c4e0cde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b99c4e0cde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b99c4e0cde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b99c4e0cde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b99c4e0cde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b99c4e0cde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b99c4e0cde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b99c4e0cde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b99c4e0cde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b99c4e0cde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b99c4e0cde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b99c4e0cde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99c4e0cde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99c4e0cde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b99c4e0cde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b99c4e0cde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b9ed16a00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b9ed16a00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cc443eb54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cc443eb54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cc443eb54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cc443eb54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cc443eb54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cc443eb54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cc443eb54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cc443eb54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cc443eb54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cc443eb54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cc443eb54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cc443eb54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cc443eb54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cc443eb54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cc443eb54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cc443eb54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99c4e0cde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99c4e0cde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cc443eb54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cc443eb54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cc443eb54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cc443eb54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cc443eb54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cc443eb54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cc443eb54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cc443eb54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cc443eb54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cc443eb54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cc443eb54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cc443eb54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cc443eb54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cc443eb54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cc443eb54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cc443eb54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cc443eb547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cc443eb547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b99c4e0cde_0_2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b99c4e0cde_0_2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99c4e0cde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99c4e0cde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b99c4e0cde_0_2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b99c4e0cde_0_2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b99c4e0cde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b99c4e0cde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b99c4e0cde_0_2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b99c4e0cde_0_2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b99c4e0cde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b99c4e0cde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b99c4e0cde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b99c4e0cde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b99c4e0cde_0_2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b99c4e0cde_0_2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b99c4e0cde_0_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b99c4e0cde_0_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b99c4e0cde_0_2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b99c4e0cde_0_2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b99c4e0cde_0_2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b99c4e0cde_0_2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b99c4e0cde_0_2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b99c4e0cde_0_2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99c4e0cde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b99c4e0cde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chemeClr val="dk1"/>
              </a:buClr>
              <a:buSzPts val="1200"/>
              <a:buFont typeface="Calibri"/>
              <a:buAutoNum type="arabicPeriod"/>
            </a:pPr>
            <a:r>
              <a:rPr lang="fr" sz="1200">
                <a:solidFill>
                  <a:schemeClr val="dk1"/>
                </a:solidFill>
                <a:latin typeface="Calibri"/>
                <a:ea typeface="Calibri"/>
                <a:cs typeface="Calibri"/>
                <a:sym typeface="Calibri"/>
              </a:rPr>
              <a:t>Collecte et gestion des données : Les Systèmes d'informations industriels collectent et gèrent une multitude de données provenant de différentes sources au sein d'une entreprise industrielle. Cela inclut les données opérationnelles telles que les données de production, les données de qualité, les données logistiques, ainsi que les données issues des équipements industriels et des capteurs. Ces données sont ensuite structurées, stockées et traitées pour permettre une prise de décision éclairée.</a:t>
            </a:r>
            <a:endParaRPr>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b99c4e0cde_0_2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b99c4e0cde_0_2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b99c4e0cde_0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b99c4e0cde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b99c4e0cde_0_2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b99c4e0cde_0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b99c4e0cde_0_2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b99c4e0cde_0_2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b99c4e0cde_0_2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b99c4e0cde_0_2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b99c4e0cde_0_2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b99c4e0cde_0_2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b99c4e0cde_0_2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b99c4e0cde_0_2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b99c4e0cde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b99c4e0cde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b99c4e0cde_0_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2b99c4e0cde_0_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b99c4e0cde_0_2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b99c4e0cde_0_2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b99c4e0cde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b99c4e0cde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b99c4e0cde_0_2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b99c4e0cde_0_2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b99c4e0cde_0_2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b99c4e0cde_0_2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b99c4e0cde_0_2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b99c4e0cde_0_2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b99c4e0cde_0_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b99c4e0cde_0_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b99c4e0cde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b99c4e0cde_0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b99c4e0cde_0_2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b99c4e0cde_0_2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b99c4e0cde_0_2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b99c4e0cde_0_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b99c4e0cde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b99c4e0cde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b99c4e0cde_0_2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b99c4e0cde_0_2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b99c4e0cde_0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b99c4e0cde_0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99c4e0cde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99c4e0cde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b99c4e0cde_0_2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b99c4e0cde_0_2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b99c4e0cde_0_2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b99c4e0cde_0_2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b99c4e0cde_0_2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b99c4e0cde_0_2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b99c4e0cde_0_2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b99c4e0cde_0_2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b99c4e0cde_0_2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b99c4e0cde_0_2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b99c4e0cde_0_2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b99c4e0cde_0_2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cc443eb54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cc443eb54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wired.com/2008/06/pb-theory/"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tinyurl.com/m2qfav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tinyurl.com/m2qfav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towardsdatascience.com/role-of-data-science-in-artificial-intelligence-950efedd2579" TargetMode="Externa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lepont-learning.com/fr/cartographie-metiers-data-demandes/" TargetMode="Externa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axysweb.com/top-15-des-sources-open-data/#data.gouv.f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hyperlink" Target="https://data.economie.gouv.fr/explore/dataset/prix-carburants-fichier-instantane-test-ods-copie/api/"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Big Data et Modélisation des données</a:t>
            </a:r>
            <a:endParaRPr/>
          </a:p>
        </p:txBody>
      </p:sp>
      <p:sp>
        <p:nvSpPr>
          <p:cNvPr id="157" name="Google Shape;157;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“déluge de données”</a:t>
            </a:r>
            <a:endParaRPr/>
          </a:p>
        </p:txBody>
      </p:sp>
      <p:sp>
        <p:nvSpPr>
          <p:cNvPr id="278" name="Google Shape;278;p23"/>
          <p:cNvSpPr txBox="1"/>
          <p:nvPr>
            <p:ph idx="1" type="body"/>
          </p:nvPr>
        </p:nvSpPr>
        <p:spPr>
          <a:xfrm>
            <a:off x="1297500" y="1375175"/>
            <a:ext cx="7038900" cy="360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quantité de données massive rend son traitement obsolète par les méthodes scientifiques traditionnelles.”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0"/>
              </a:spcAft>
              <a:buNone/>
            </a:pPr>
            <a:r>
              <a:rPr i="1" lang="fr" sz="1100"/>
              <a:t>Chris Anderson - Ex editor in chief of Wired</a:t>
            </a:r>
            <a:endParaRPr i="1" sz="1100"/>
          </a:p>
          <a:p>
            <a:pPr indent="0" lvl="0" marL="0" rtl="0" algn="ctr">
              <a:spcBef>
                <a:spcPts val="1200"/>
              </a:spcBef>
              <a:spcAft>
                <a:spcPts val="1200"/>
              </a:spcAft>
              <a:buNone/>
            </a:pPr>
            <a:r>
              <a:rPr i="1" lang="fr" sz="1100" u="sng">
                <a:solidFill>
                  <a:schemeClr val="hlink"/>
                </a:solidFill>
                <a:hlinkClick r:id="rId3"/>
              </a:rPr>
              <a:t>https://www.wired.com/2008/06/pb-theory/</a:t>
            </a:r>
            <a:endParaRPr i="1" sz="1100" u="sng"/>
          </a:p>
        </p:txBody>
      </p:sp>
      <p:pic>
        <p:nvPicPr>
          <p:cNvPr id="279" name="Google Shape;279;p23"/>
          <p:cNvPicPr preferRelativeResize="0"/>
          <p:nvPr/>
        </p:nvPicPr>
        <p:blipFill>
          <a:blip r:embed="rId4">
            <a:alphaModFix/>
          </a:blip>
          <a:stretch>
            <a:fillRect/>
          </a:stretch>
        </p:blipFill>
        <p:spPr>
          <a:xfrm>
            <a:off x="3944447" y="2158950"/>
            <a:ext cx="1745023" cy="20363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“6 V” du Big Data</a:t>
            </a:r>
            <a:endParaRPr/>
          </a:p>
        </p:txBody>
      </p:sp>
      <p:sp>
        <p:nvSpPr>
          <p:cNvPr id="285" name="Google Shape;285;p24"/>
          <p:cNvSpPr/>
          <p:nvPr/>
        </p:nvSpPr>
        <p:spPr>
          <a:xfrm>
            <a:off x="1509188" y="1891275"/>
            <a:ext cx="1749600" cy="45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V</a:t>
            </a:r>
            <a:r>
              <a:rPr lang="fr">
                <a:latin typeface="Lato"/>
                <a:ea typeface="Lato"/>
                <a:cs typeface="Lato"/>
                <a:sym typeface="Lato"/>
              </a:rPr>
              <a:t>olume</a:t>
            </a:r>
            <a:endParaRPr>
              <a:latin typeface="Lato"/>
              <a:ea typeface="Lato"/>
              <a:cs typeface="Lato"/>
              <a:sym typeface="Lato"/>
            </a:endParaRPr>
          </a:p>
        </p:txBody>
      </p:sp>
      <p:sp>
        <p:nvSpPr>
          <p:cNvPr id="286" name="Google Shape;286;p24"/>
          <p:cNvSpPr/>
          <p:nvPr/>
        </p:nvSpPr>
        <p:spPr>
          <a:xfrm>
            <a:off x="3697188" y="3990525"/>
            <a:ext cx="1749600" cy="45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V</a:t>
            </a:r>
            <a:r>
              <a:rPr lang="fr">
                <a:latin typeface="Lato"/>
                <a:ea typeface="Lato"/>
                <a:cs typeface="Lato"/>
                <a:sym typeface="Lato"/>
              </a:rPr>
              <a:t>élocité</a:t>
            </a:r>
            <a:endParaRPr>
              <a:latin typeface="Lato"/>
              <a:ea typeface="Lato"/>
              <a:cs typeface="Lato"/>
              <a:sym typeface="Lato"/>
            </a:endParaRPr>
          </a:p>
        </p:txBody>
      </p:sp>
      <p:sp>
        <p:nvSpPr>
          <p:cNvPr id="287" name="Google Shape;287;p24"/>
          <p:cNvSpPr/>
          <p:nvPr/>
        </p:nvSpPr>
        <p:spPr>
          <a:xfrm>
            <a:off x="5885188" y="1891275"/>
            <a:ext cx="1749600" cy="45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V</a:t>
            </a:r>
            <a:r>
              <a:rPr lang="fr">
                <a:latin typeface="Lato"/>
                <a:ea typeface="Lato"/>
                <a:cs typeface="Lato"/>
                <a:sym typeface="Lato"/>
              </a:rPr>
              <a:t>ariété</a:t>
            </a:r>
            <a:endParaRPr>
              <a:latin typeface="Lato"/>
              <a:ea typeface="Lato"/>
              <a:cs typeface="Lato"/>
              <a:sym typeface="Lato"/>
            </a:endParaRPr>
          </a:p>
        </p:txBody>
      </p:sp>
      <p:sp>
        <p:nvSpPr>
          <p:cNvPr id="288" name="Google Shape;288;p24"/>
          <p:cNvSpPr/>
          <p:nvPr/>
        </p:nvSpPr>
        <p:spPr>
          <a:xfrm>
            <a:off x="3697200" y="1891275"/>
            <a:ext cx="1749600" cy="45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V</a:t>
            </a:r>
            <a:r>
              <a:rPr lang="fr">
                <a:latin typeface="Lato"/>
                <a:ea typeface="Lato"/>
                <a:cs typeface="Lato"/>
                <a:sym typeface="Lato"/>
              </a:rPr>
              <a:t>aleur</a:t>
            </a:r>
            <a:endParaRPr>
              <a:latin typeface="Lato"/>
              <a:ea typeface="Lato"/>
              <a:cs typeface="Lato"/>
              <a:sym typeface="Lato"/>
            </a:endParaRPr>
          </a:p>
        </p:txBody>
      </p:sp>
      <p:sp>
        <p:nvSpPr>
          <p:cNvPr id="289" name="Google Shape;289;p24"/>
          <p:cNvSpPr/>
          <p:nvPr/>
        </p:nvSpPr>
        <p:spPr>
          <a:xfrm>
            <a:off x="2541388" y="3283800"/>
            <a:ext cx="1749600" cy="45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V</a:t>
            </a:r>
            <a:r>
              <a:rPr lang="fr">
                <a:latin typeface="Lato"/>
                <a:ea typeface="Lato"/>
                <a:cs typeface="Lato"/>
                <a:sym typeface="Lato"/>
              </a:rPr>
              <a:t>ariabilité</a:t>
            </a:r>
            <a:endParaRPr>
              <a:latin typeface="Lato"/>
              <a:ea typeface="Lato"/>
              <a:cs typeface="Lato"/>
              <a:sym typeface="Lato"/>
            </a:endParaRPr>
          </a:p>
        </p:txBody>
      </p:sp>
      <p:sp>
        <p:nvSpPr>
          <p:cNvPr id="290" name="Google Shape;290;p24"/>
          <p:cNvSpPr/>
          <p:nvPr/>
        </p:nvSpPr>
        <p:spPr>
          <a:xfrm>
            <a:off x="4853013" y="3283800"/>
            <a:ext cx="1749600" cy="45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V</a:t>
            </a:r>
            <a:r>
              <a:rPr lang="fr">
                <a:latin typeface="Lato"/>
                <a:ea typeface="Lato"/>
                <a:cs typeface="Lato"/>
                <a:sym typeface="Lato"/>
              </a:rPr>
              <a:t>éracité</a:t>
            </a:r>
            <a:endParaRPr>
              <a:latin typeface="Lato"/>
              <a:ea typeface="Lato"/>
              <a:cs typeface="Lato"/>
              <a:sym typeface="Lato"/>
            </a:endParaRPr>
          </a:p>
        </p:txBody>
      </p:sp>
      <p:sp>
        <p:nvSpPr>
          <p:cNvPr id="291" name="Google Shape;291;p24"/>
          <p:cNvSpPr/>
          <p:nvPr/>
        </p:nvSpPr>
        <p:spPr>
          <a:xfrm>
            <a:off x="1251775" y="1620100"/>
            <a:ext cx="6595500" cy="9516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2" name="Google Shape;292;p24"/>
          <p:cNvSpPr/>
          <p:nvPr/>
        </p:nvSpPr>
        <p:spPr>
          <a:xfrm>
            <a:off x="2380200" y="3224375"/>
            <a:ext cx="4373700" cy="13698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3" name="Google Shape;293;p24"/>
          <p:cNvSpPr txBox="1"/>
          <p:nvPr/>
        </p:nvSpPr>
        <p:spPr>
          <a:xfrm>
            <a:off x="3204600" y="1283200"/>
            <a:ext cx="27249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Big Data </a:t>
            </a:r>
            <a:endParaRPr b="1">
              <a:solidFill>
                <a:srgbClr val="FF0000"/>
              </a:solidFill>
              <a:latin typeface="Lato"/>
              <a:ea typeface="Lato"/>
              <a:cs typeface="Lato"/>
              <a:sym typeface="Lato"/>
            </a:endParaRPr>
          </a:p>
        </p:txBody>
      </p:sp>
      <p:sp>
        <p:nvSpPr>
          <p:cNvPr id="294" name="Google Shape;294;p24"/>
          <p:cNvSpPr txBox="1"/>
          <p:nvPr/>
        </p:nvSpPr>
        <p:spPr>
          <a:xfrm>
            <a:off x="3187075" y="2883950"/>
            <a:ext cx="27249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Big Data + </a:t>
            </a:r>
            <a:endParaRPr b="1">
              <a:solidFill>
                <a:srgbClr val="FF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a:t>
            </a:r>
            <a:endParaRPr/>
          </a:p>
        </p:txBody>
      </p:sp>
      <p:sp>
        <p:nvSpPr>
          <p:cNvPr id="300" name="Google Shape;300;p25"/>
          <p:cNvSpPr/>
          <p:nvPr/>
        </p:nvSpPr>
        <p:spPr>
          <a:xfrm>
            <a:off x="224525" y="1449150"/>
            <a:ext cx="2857500" cy="343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Data Lake</a:t>
            </a:r>
            <a:endParaRPr>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Volume </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Vélocité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Variété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Véracité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Valeur</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Variabilité</a:t>
            </a:r>
            <a:endParaRPr>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01" name="Google Shape;301;p25"/>
          <p:cNvSpPr/>
          <p:nvPr/>
        </p:nvSpPr>
        <p:spPr>
          <a:xfrm>
            <a:off x="4653725" y="280650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cxnSp>
        <p:nvCxnSpPr>
          <p:cNvPr id="302" name="Google Shape;302;p25"/>
          <p:cNvCxnSpPr>
            <a:stCxn id="300" idx="3"/>
            <a:endCxn id="301" idx="1"/>
          </p:cNvCxnSpPr>
          <p:nvPr/>
        </p:nvCxnSpPr>
        <p:spPr>
          <a:xfrm>
            <a:off x="3082025" y="3168750"/>
            <a:ext cx="1571700" cy="0"/>
          </a:xfrm>
          <a:prstGeom prst="straightConnector1">
            <a:avLst/>
          </a:prstGeom>
          <a:noFill/>
          <a:ln cap="flat" cmpd="sng" w="28575">
            <a:solidFill>
              <a:schemeClr val="dk2"/>
            </a:solidFill>
            <a:prstDash val="solid"/>
            <a:round/>
            <a:headEnd len="med" w="med" type="none"/>
            <a:tailEnd len="med" w="med" type="triangle"/>
          </a:ln>
        </p:spPr>
      </p:cxnSp>
      <p:sp>
        <p:nvSpPr>
          <p:cNvPr id="303" name="Google Shape;303;p25"/>
          <p:cNvSpPr/>
          <p:nvPr/>
        </p:nvSpPr>
        <p:spPr>
          <a:xfrm>
            <a:off x="4133176" y="2367652"/>
            <a:ext cx="520506" cy="801090"/>
          </a:xfrm>
          <a:prstGeom prst="lightningBol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04" name="Google Shape;304;p25"/>
          <p:cNvSpPr txBox="1"/>
          <p:nvPr/>
        </p:nvSpPr>
        <p:spPr>
          <a:xfrm>
            <a:off x="3817125" y="1993650"/>
            <a:ext cx="1000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F0000"/>
                </a:solidFill>
                <a:latin typeface="Lato"/>
                <a:ea typeface="Lato"/>
                <a:cs typeface="Lato"/>
                <a:sym typeface="Lato"/>
              </a:rPr>
              <a:t>Surcharge</a:t>
            </a:r>
            <a:endParaRPr b="1">
              <a:solidFill>
                <a:srgbClr val="FF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6"/>
          <p:cNvSpPr/>
          <p:nvPr/>
        </p:nvSpPr>
        <p:spPr>
          <a:xfrm>
            <a:off x="4092350" y="1224650"/>
            <a:ext cx="4857900" cy="36636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0" name="Google Shape;310;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a:t>
            </a:r>
            <a:endParaRPr/>
          </a:p>
        </p:txBody>
      </p:sp>
      <p:sp>
        <p:nvSpPr>
          <p:cNvPr id="311" name="Google Shape;311;p26"/>
          <p:cNvSpPr/>
          <p:nvPr/>
        </p:nvSpPr>
        <p:spPr>
          <a:xfrm>
            <a:off x="224525" y="1449150"/>
            <a:ext cx="2857500" cy="343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Data Lake</a:t>
            </a:r>
            <a:endParaRPr>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Volume </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Vélocité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Variété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Véracité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Valeur</a:t>
            </a:r>
            <a:endParaRPr>
              <a:solidFill>
                <a:schemeClr val="lt1"/>
              </a:solidFill>
              <a:latin typeface="Lato"/>
              <a:ea typeface="Lato"/>
              <a:cs typeface="Lato"/>
              <a:sym typeface="Lato"/>
            </a:endParaRPr>
          </a:p>
        </p:txBody>
      </p:sp>
      <p:sp>
        <p:nvSpPr>
          <p:cNvPr id="312" name="Google Shape;312;p26"/>
          <p:cNvSpPr/>
          <p:nvPr/>
        </p:nvSpPr>
        <p:spPr>
          <a:xfrm>
            <a:off x="4357750" y="14491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cxnSp>
        <p:nvCxnSpPr>
          <p:cNvPr id="313" name="Google Shape;313;p26"/>
          <p:cNvCxnSpPr>
            <a:stCxn id="311" idx="3"/>
            <a:endCxn id="312" idx="1"/>
          </p:cNvCxnSpPr>
          <p:nvPr/>
        </p:nvCxnSpPr>
        <p:spPr>
          <a:xfrm flipH="1" rot="10800000">
            <a:off x="3082025" y="1811550"/>
            <a:ext cx="1275600" cy="1357200"/>
          </a:xfrm>
          <a:prstGeom prst="straightConnector1">
            <a:avLst/>
          </a:prstGeom>
          <a:noFill/>
          <a:ln cap="flat" cmpd="sng" w="28575">
            <a:solidFill>
              <a:schemeClr val="dk2"/>
            </a:solidFill>
            <a:prstDash val="solid"/>
            <a:round/>
            <a:headEnd len="med" w="med" type="none"/>
            <a:tailEnd len="med" w="med" type="triangle"/>
          </a:ln>
        </p:spPr>
      </p:cxnSp>
      <p:sp>
        <p:nvSpPr>
          <p:cNvPr id="314" name="Google Shape;314;p26"/>
          <p:cNvSpPr/>
          <p:nvPr/>
        </p:nvSpPr>
        <p:spPr>
          <a:xfrm>
            <a:off x="4357750" y="23149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sp>
        <p:nvSpPr>
          <p:cNvPr id="315" name="Google Shape;315;p26"/>
          <p:cNvSpPr/>
          <p:nvPr/>
        </p:nvSpPr>
        <p:spPr>
          <a:xfrm>
            <a:off x="4357750" y="40465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sp>
        <p:nvSpPr>
          <p:cNvPr id="316" name="Google Shape;316;p26"/>
          <p:cNvSpPr txBox="1"/>
          <p:nvPr/>
        </p:nvSpPr>
        <p:spPr>
          <a:xfrm>
            <a:off x="4847500" y="3085950"/>
            <a:ext cx="3675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p:txBody>
      </p:sp>
      <p:cxnSp>
        <p:nvCxnSpPr>
          <p:cNvPr id="317" name="Google Shape;317;p26"/>
          <p:cNvCxnSpPr>
            <a:stCxn id="311" idx="3"/>
            <a:endCxn id="314" idx="1"/>
          </p:cNvCxnSpPr>
          <p:nvPr/>
        </p:nvCxnSpPr>
        <p:spPr>
          <a:xfrm flipH="1" rot="10800000">
            <a:off x="3082025" y="2677350"/>
            <a:ext cx="1275600" cy="491400"/>
          </a:xfrm>
          <a:prstGeom prst="straightConnector1">
            <a:avLst/>
          </a:prstGeom>
          <a:noFill/>
          <a:ln cap="flat" cmpd="sng" w="28575">
            <a:solidFill>
              <a:schemeClr val="dk2"/>
            </a:solidFill>
            <a:prstDash val="solid"/>
            <a:round/>
            <a:headEnd len="med" w="med" type="none"/>
            <a:tailEnd len="med" w="med" type="triangle"/>
          </a:ln>
        </p:spPr>
      </p:cxnSp>
      <p:cxnSp>
        <p:nvCxnSpPr>
          <p:cNvPr id="318" name="Google Shape;318;p26"/>
          <p:cNvCxnSpPr>
            <a:stCxn id="311" idx="3"/>
            <a:endCxn id="315" idx="1"/>
          </p:cNvCxnSpPr>
          <p:nvPr/>
        </p:nvCxnSpPr>
        <p:spPr>
          <a:xfrm>
            <a:off x="3082025" y="3168750"/>
            <a:ext cx="1275600" cy="1240200"/>
          </a:xfrm>
          <a:prstGeom prst="straightConnector1">
            <a:avLst/>
          </a:prstGeom>
          <a:noFill/>
          <a:ln cap="flat" cmpd="sng" w="28575">
            <a:solidFill>
              <a:schemeClr val="dk2"/>
            </a:solidFill>
            <a:prstDash val="solid"/>
            <a:round/>
            <a:headEnd len="med" w="med" type="none"/>
            <a:tailEnd len="med" w="med" type="triangle"/>
          </a:ln>
        </p:spPr>
      </p:cxnSp>
      <p:sp>
        <p:nvSpPr>
          <p:cNvPr id="319" name="Google Shape;319;p26"/>
          <p:cNvSpPr txBox="1"/>
          <p:nvPr/>
        </p:nvSpPr>
        <p:spPr>
          <a:xfrm>
            <a:off x="4092350" y="887750"/>
            <a:ext cx="27249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Cluster (Hadoop, Spark..)</a:t>
            </a:r>
            <a:endParaRPr b="1">
              <a:solidFill>
                <a:srgbClr val="FF0000"/>
              </a:solidFill>
              <a:latin typeface="Lato"/>
              <a:ea typeface="Lato"/>
              <a:cs typeface="Lato"/>
              <a:sym typeface="Lato"/>
            </a:endParaRPr>
          </a:p>
        </p:txBody>
      </p:sp>
      <p:cxnSp>
        <p:nvCxnSpPr>
          <p:cNvPr id="320" name="Google Shape;320;p26"/>
          <p:cNvCxnSpPr>
            <a:stCxn id="312" idx="3"/>
            <a:endCxn id="321" idx="1"/>
          </p:cNvCxnSpPr>
          <p:nvPr/>
        </p:nvCxnSpPr>
        <p:spPr>
          <a:xfrm>
            <a:off x="5704750" y="1811400"/>
            <a:ext cx="1643100" cy="0"/>
          </a:xfrm>
          <a:prstGeom prst="straightConnector1">
            <a:avLst/>
          </a:prstGeom>
          <a:noFill/>
          <a:ln cap="flat" cmpd="sng" w="19050">
            <a:solidFill>
              <a:schemeClr val="dk2"/>
            </a:solidFill>
            <a:prstDash val="solid"/>
            <a:round/>
            <a:headEnd len="med" w="med" type="none"/>
            <a:tailEnd len="med" w="med" type="stealth"/>
          </a:ln>
        </p:spPr>
      </p:cxnSp>
      <p:sp>
        <p:nvSpPr>
          <p:cNvPr id="321" name="Google Shape;321;p26"/>
          <p:cNvSpPr/>
          <p:nvPr/>
        </p:nvSpPr>
        <p:spPr>
          <a:xfrm>
            <a:off x="7347850" y="14491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sp>
        <p:nvSpPr>
          <p:cNvPr id="322" name="Google Shape;322;p26"/>
          <p:cNvSpPr/>
          <p:nvPr/>
        </p:nvSpPr>
        <p:spPr>
          <a:xfrm>
            <a:off x="7347850" y="23149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sp>
        <p:nvSpPr>
          <p:cNvPr id="323" name="Google Shape;323;p26"/>
          <p:cNvSpPr/>
          <p:nvPr/>
        </p:nvSpPr>
        <p:spPr>
          <a:xfrm>
            <a:off x="7347850" y="40465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sp>
        <p:nvSpPr>
          <p:cNvPr id="324" name="Google Shape;324;p26"/>
          <p:cNvSpPr txBox="1"/>
          <p:nvPr/>
        </p:nvSpPr>
        <p:spPr>
          <a:xfrm>
            <a:off x="7837600" y="3085950"/>
            <a:ext cx="3675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p:txBody>
      </p:sp>
      <p:cxnSp>
        <p:nvCxnSpPr>
          <p:cNvPr id="325" name="Google Shape;325;p26"/>
          <p:cNvCxnSpPr>
            <a:stCxn id="314" idx="3"/>
            <a:endCxn id="322" idx="1"/>
          </p:cNvCxnSpPr>
          <p:nvPr/>
        </p:nvCxnSpPr>
        <p:spPr>
          <a:xfrm>
            <a:off x="5704750" y="2677200"/>
            <a:ext cx="1643100" cy="0"/>
          </a:xfrm>
          <a:prstGeom prst="straightConnector1">
            <a:avLst/>
          </a:prstGeom>
          <a:noFill/>
          <a:ln cap="flat" cmpd="sng" w="19050">
            <a:solidFill>
              <a:schemeClr val="dk2"/>
            </a:solidFill>
            <a:prstDash val="solid"/>
            <a:round/>
            <a:headEnd len="med" w="med" type="none"/>
            <a:tailEnd len="med" w="med" type="triangle"/>
          </a:ln>
        </p:spPr>
      </p:cxnSp>
      <p:cxnSp>
        <p:nvCxnSpPr>
          <p:cNvPr id="326" name="Google Shape;326;p26"/>
          <p:cNvCxnSpPr>
            <a:stCxn id="315" idx="3"/>
            <a:endCxn id="323" idx="1"/>
          </p:cNvCxnSpPr>
          <p:nvPr/>
        </p:nvCxnSpPr>
        <p:spPr>
          <a:xfrm>
            <a:off x="5704750" y="4408800"/>
            <a:ext cx="1643100" cy="0"/>
          </a:xfrm>
          <a:prstGeom prst="straightConnector1">
            <a:avLst/>
          </a:prstGeom>
          <a:noFill/>
          <a:ln cap="flat" cmpd="sng" w="19050">
            <a:solidFill>
              <a:schemeClr val="dk2"/>
            </a:solidFill>
            <a:prstDash val="solid"/>
            <a:round/>
            <a:headEnd len="med" w="med" type="none"/>
            <a:tailEnd len="med" w="med" type="triangle"/>
          </a:ln>
        </p:spPr>
      </p:cxnSp>
      <p:sp>
        <p:nvSpPr>
          <p:cNvPr id="327" name="Google Shape;327;p26"/>
          <p:cNvSpPr txBox="1"/>
          <p:nvPr/>
        </p:nvSpPr>
        <p:spPr>
          <a:xfrm>
            <a:off x="5796000" y="1474650"/>
            <a:ext cx="13470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Map-Reduce</a:t>
            </a:r>
            <a:endParaRPr b="1">
              <a:solidFill>
                <a:srgbClr val="FF0000"/>
              </a:solidFill>
              <a:latin typeface="Lato"/>
              <a:ea typeface="Lato"/>
              <a:cs typeface="Lato"/>
              <a:sym typeface="Lato"/>
            </a:endParaRPr>
          </a:p>
        </p:txBody>
      </p:sp>
      <p:sp>
        <p:nvSpPr>
          <p:cNvPr id="328" name="Google Shape;328;p26"/>
          <p:cNvSpPr txBox="1"/>
          <p:nvPr/>
        </p:nvSpPr>
        <p:spPr>
          <a:xfrm>
            <a:off x="5852800" y="2321950"/>
            <a:ext cx="13470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Map-Reduce</a:t>
            </a:r>
            <a:endParaRPr b="1">
              <a:solidFill>
                <a:srgbClr val="FF0000"/>
              </a:solidFill>
              <a:latin typeface="Lato"/>
              <a:ea typeface="Lato"/>
              <a:cs typeface="Lato"/>
              <a:sym typeface="Lato"/>
            </a:endParaRPr>
          </a:p>
        </p:txBody>
      </p:sp>
      <p:sp>
        <p:nvSpPr>
          <p:cNvPr id="329" name="Google Shape;329;p26"/>
          <p:cNvSpPr txBox="1"/>
          <p:nvPr/>
        </p:nvSpPr>
        <p:spPr>
          <a:xfrm>
            <a:off x="5852800" y="4072050"/>
            <a:ext cx="13470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Map-Reduce</a:t>
            </a:r>
            <a:endParaRPr b="1">
              <a:solidFill>
                <a:srgbClr val="FF0000"/>
              </a:solidFill>
              <a:latin typeface="Lato"/>
              <a:ea typeface="Lato"/>
              <a:cs typeface="Lato"/>
              <a:sym typeface="Lato"/>
            </a:endParaRPr>
          </a:p>
        </p:txBody>
      </p:sp>
      <p:sp>
        <p:nvSpPr>
          <p:cNvPr id="330" name="Google Shape;330;p26"/>
          <p:cNvSpPr txBox="1"/>
          <p:nvPr/>
        </p:nvSpPr>
        <p:spPr>
          <a:xfrm rot="-2913542">
            <a:off x="2852484" y="2201102"/>
            <a:ext cx="1489919" cy="33688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Distribution</a:t>
            </a:r>
            <a:endParaRPr b="1">
              <a:solidFill>
                <a:srgbClr val="FF00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27"/>
          <p:cNvPicPr preferRelativeResize="0"/>
          <p:nvPr/>
        </p:nvPicPr>
        <p:blipFill>
          <a:blip r:embed="rId3">
            <a:alphaModFix/>
          </a:blip>
          <a:stretch>
            <a:fillRect/>
          </a:stretch>
        </p:blipFill>
        <p:spPr>
          <a:xfrm>
            <a:off x="108950" y="832825"/>
            <a:ext cx="8849651" cy="3761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NSA Data Center - Utah, USA</a:t>
            </a:r>
            <a:endParaRPr/>
          </a:p>
        </p:txBody>
      </p:sp>
      <p:pic>
        <p:nvPicPr>
          <p:cNvPr id="341" name="Google Shape;341;p28"/>
          <p:cNvPicPr preferRelativeResize="0"/>
          <p:nvPr/>
        </p:nvPicPr>
        <p:blipFill>
          <a:blip r:embed="rId3">
            <a:alphaModFix/>
          </a:blip>
          <a:stretch>
            <a:fillRect/>
          </a:stretch>
        </p:blipFill>
        <p:spPr>
          <a:xfrm>
            <a:off x="970875" y="922175"/>
            <a:ext cx="7202248" cy="4135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Kolos (?) - Cercle Arctique - Norvège</a:t>
            </a:r>
            <a:endParaRPr/>
          </a:p>
        </p:txBody>
      </p:sp>
      <p:pic>
        <p:nvPicPr>
          <p:cNvPr id="347" name="Google Shape;347;p29"/>
          <p:cNvPicPr preferRelativeResize="0"/>
          <p:nvPr/>
        </p:nvPicPr>
        <p:blipFill>
          <a:blip r:embed="rId3">
            <a:alphaModFix/>
          </a:blip>
          <a:stretch>
            <a:fillRect/>
          </a:stretch>
        </p:blipFill>
        <p:spPr>
          <a:xfrm>
            <a:off x="142029" y="273000"/>
            <a:ext cx="1155474" cy="840651"/>
          </a:xfrm>
          <a:prstGeom prst="rect">
            <a:avLst/>
          </a:prstGeom>
          <a:noFill/>
          <a:ln>
            <a:noFill/>
          </a:ln>
        </p:spPr>
      </p:pic>
      <p:pic>
        <p:nvPicPr>
          <p:cNvPr id="348" name="Google Shape;348;p29"/>
          <p:cNvPicPr preferRelativeResize="0"/>
          <p:nvPr/>
        </p:nvPicPr>
        <p:blipFill>
          <a:blip r:embed="rId4">
            <a:alphaModFix/>
          </a:blip>
          <a:stretch>
            <a:fillRect/>
          </a:stretch>
        </p:blipFill>
        <p:spPr>
          <a:xfrm>
            <a:off x="7160737" y="273000"/>
            <a:ext cx="1594688" cy="840650"/>
          </a:xfrm>
          <a:prstGeom prst="rect">
            <a:avLst/>
          </a:prstGeom>
          <a:noFill/>
          <a:ln>
            <a:noFill/>
          </a:ln>
        </p:spPr>
      </p:pic>
      <p:pic>
        <p:nvPicPr>
          <p:cNvPr id="349" name="Google Shape;349;p29"/>
          <p:cNvPicPr preferRelativeResize="0"/>
          <p:nvPr/>
        </p:nvPicPr>
        <p:blipFill>
          <a:blip r:embed="rId5">
            <a:alphaModFix/>
          </a:blip>
          <a:stretch>
            <a:fillRect/>
          </a:stretch>
        </p:blipFill>
        <p:spPr>
          <a:xfrm>
            <a:off x="4465334" y="1339600"/>
            <a:ext cx="4433864" cy="2805475"/>
          </a:xfrm>
          <a:prstGeom prst="rect">
            <a:avLst/>
          </a:prstGeom>
          <a:noFill/>
          <a:ln>
            <a:noFill/>
          </a:ln>
        </p:spPr>
      </p:pic>
      <p:pic>
        <p:nvPicPr>
          <p:cNvPr id="350" name="Google Shape;350;p29"/>
          <p:cNvPicPr preferRelativeResize="0"/>
          <p:nvPr/>
        </p:nvPicPr>
        <p:blipFill>
          <a:blip r:embed="rId6">
            <a:alphaModFix/>
          </a:blip>
          <a:stretch>
            <a:fillRect/>
          </a:stretch>
        </p:blipFill>
        <p:spPr>
          <a:xfrm>
            <a:off x="80800" y="1339600"/>
            <a:ext cx="4491200" cy="2805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0"/>
          <p:cNvSpPr/>
          <p:nvPr/>
        </p:nvSpPr>
        <p:spPr>
          <a:xfrm>
            <a:off x="648200" y="2041075"/>
            <a:ext cx="4190100" cy="1826700"/>
          </a:xfrm>
          <a:prstGeom prst="rect">
            <a:avLst/>
          </a:prstGeom>
          <a:noFill/>
          <a:ln cap="flat" cmpd="sng" w="2857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6" name="Google Shape;356;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Pipeline du Big Data</a:t>
            </a:r>
            <a:endParaRPr/>
          </a:p>
        </p:txBody>
      </p:sp>
      <p:sp>
        <p:nvSpPr>
          <p:cNvPr id="357" name="Google Shape;357;p30"/>
          <p:cNvSpPr txBox="1"/>
          <p:nvPr/>
        </p:nvSpPr>
        <p:spPr>
          <a:xfrm>
            <a:off x="1370600" y="1637275"/>
            <a:ext cx="27453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FFFFFF"/>
                </a:solidFill>
                <a:latin typeface="Lato"/>
                <a:ea typeface="Lato"/>
                <a:cs typeface="Lato"/>
                <a:sym typeface="Lato"/>
              </a:rPr>
              <a:t>Pipeline</a:t>
            </a:r>
            <a:endParaRPr>
              <a:solidFill>
                <a:srgbClr val="FFFFFF"/>
              </a:solidFill>
              <a:latin typeface="Lato"/>
              <a:ea typeface="Lato"/>
              <a:cs typeface="Lato"/>
              <a:sym typeface="Lato"/>
            </a:endParaRPr>
          </a:p>
        </p:txBody>
      </p:sp>
      <p:sp>
        <p:nvSpPr>
          <p:cNvPr id="358" name="Google Shape;358;p30"/>
          <p:cNvSpPr/>
          <p:nvPr/>
        </p:nvSpPr>
        <p:spPr>
          <a:xfrm>
            <a:off x="768163" y="2735050"/>
            <a:ext cx="1137900" cy="500100"/>
          </a:xfrm>
          <a:prstGeom prst="homePlate">
            <a:avLst>
              <a:gd fmla="val 50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Ingestion</a:t>
            </a:r>
            <a:endParaRPr>
              <a:latin typeface="Lato"/>
              <a:ea typeface="Lato"/>
              <a:cs typeface="Lato"/>
              <a:sym typeface="Lato"/>
            </a:endParaRPr>
          </a:p>
        </p:txBody>
      </p:sp>
      <p:sp>
        <p:nvSpPr>
          <p:cNvPr id="359" name="Google Shape;359;p30"/>
          <p:cNvSpPr/>
          <p:nvPr/>
        </p:nvSpPr>
        <p:spPr>
          <a:xfrm>
            <a:off x="1757363" y="2255350"/>
            <a:ext cx="1800000" cy="479700"/>
          </a:xfrm>
          <a:prstGeom prst="chevron">
            <a:avLst>
              <a:gd fmla="val 50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Organisation</a:t>
            </a:r>
            <a:endParaRPr>
              <a:latin typeface="Lato"/>
              <a:ea typeface="Lato"/>
              <a:cs typeface="Lato"/>
              <a:sym typeface="Lato"/>
            </a:endParaRPr>
          </a:p>
        </p:txBody>
      </p:sp>
      <p:sp>
        <p:nvSpPr>
          <p:cNvPr id="360" name="Google Shape;360;p30"/>
          <p:cNvSpPr/>
          <p:nvPr/>
        </p:nvSpPr>
        <p:spPr>
          <a:xfrm>
            <a:off x="1757363" y="3235150"/>
            <a:ext cx="1800000" cy="479700"/>
          </a:xfrm>
          <a:prstGeom prst="chevron">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Processing</a:t>
            </a:r>
            <a:endParaRPr>
              <a:latin typeface="Lato"/>
              <a:ea typeface="Lato"/>
              <a:cs typeface="Lato"/>
              <a:sym typeface="Lato"/>
            </a:endParaRPr>
          </a:p>
        </p:txBody>
      </p:sp>
      <p:sp>
        <p:nvSpPr>
          <p:cNvPr id="361" name="Google Shape;361;p30"/>
          <p:cNvSpPr/>
          <p:nvPr/>
        </p:nvSpPr>
        <p:spPr>
          <a:xfrm>
            <a:off x="3330438" y="2745250"/>
            <a:ext cx="1757700" cy="479700"/>
          </a:xfrm>
          <a:prstGeom prst="chevron">
            <a:avLst>
              <a:gd fmla="val 50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Visualisation</a:t>
            </a:r>
            <a:endParaRPr>
              <a:latin typeface="Lato"/>
              <a:ea typeface="Lato"/>
              <a:cs typeface="Lato"/>
              <a:sym typeface="Lato"/>
            </a:endParaRPr>
          </a:p>
        </p:txBody>
      </p:sp>
      <p:sp>
        <p:nvSpPr>
          <p:cNvPr id="362" name="Google Shape;362;p30"/>
          <p:cNvSpPr/>
          <p:nvPr/>
        </p:nvSpPr>
        <p:spPr>
          <a:xfrm>
            <a:off x="4875138" y="2745250"/>
            <a:ext cx="1800000" cy="479700"/>
          </a:xfrm>
          <a:prstGeom prst="chevron">
            <a:avLst>
              <a:gd fmla="val 500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Prise de décision</a:t>
            </a:r>
            <a:endParaRPr>
              <a:latin typeface="Lato"/>
              <a:ea typeface="Lato"/>
              <a:cs typeface="Lato"/>
              <a:sym typeface="Lato"/>
            </a:endParaRPr>
          </a:p>
        </p:txBody>
      </p:sp>
      <p:sp>
        <p:nvSpPr>
          <p:cNvPr id="363" name="Google Shape;363;p30"/>
          <p:cNvSpPr/>
          <p:nvPr/>
        </p:nvSpPr>
        <p:spPr>
          <a:xfrm>
            <a:off x="6575838" y="2255350"/>
            <a:ext cx="1800000" cy="479700"/>
          </a:xfrm>
          <a:prstGeom prst="chevron">
            <a:avLst>
              <a:gd fmla="val 50000"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Archivage</a:t>
            </a:r>
            <a:endParaRPr>
              <a:latin typeface="Lato"/>
              <a:ea typeface="Lato"/>
              <a:cs typeface="Lato"/>
              <a:sym typeface="Lato"/>
            </a:endParaRPr>
          </a:p>
        </p:txBody>
      </p:sp>
      <p:sp>
        <p:nvSpPr>
          <p:cNvPr id="364" name="Google Shape;364;p30"/>
          <p:cNvSpPr/>
          <p:nvPr/>
        </p:nvSpPr>
        <p:spPr>
          <a:xfrm>
            <a:off x="6575838" y="3235150"/>
            <a:ext cx="1800000" cy="479700"/>
          </a:xfrm>
          <a:prstGeom prst="chevron">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Destruction</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a:t>
            </a:r>
            <a:endParaRPr/>
          </a:p>
        </p:txBody>
      </p:sp>
      <p:sp>
        <p:nvSpPr>
          <p:cNvPr id="370" name="Google Shape;370;p31"/>
          <p:cNvSpPr/>
          <p:nvPr/>
        </p:nvSpPr>
        <p:spPr>
          <a:xfrm>
            <a:off x="224525" y="1449150"/>
            <a:ext cx="2857500" cy="343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Data Lake</a:t>
            </a:r>
            <a:endParaRPr>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Volume </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Vélocité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Variété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Véracité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Valeur</a:t>
            </a:r>
            <a:endParaRPr>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71" name="Google Shape;371;p31"/>
          <p:cNvSpPr/>
          <p:nvPr/>
        </p:nvSpPr>
        <p:spPr>
          <a:xfrm>
            <a:off x="4653725" y="280650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cxnSp>
        <p:nvCxnSpPr>
          <p:cNvPr id="372" name="Google Shape;372;p31"/>
          <p:cNvCxnSpPr>
            <a:stCxn id="370" idx="3"/>
            <a:endCxn id="371" idx="1"/>
          </p:cNvCxnSpPr>
          <p:nvPr/>
        </p:nvCxnSpPr>
        <p:spPr>
          <a:xfrm>
            <a:off x="3082025" y="3168750"/>
            <a:ext cx="1571700" cy="0"/>
          </a:xfrm>
          <a:prstGeom prst="straightConnector1">
            <a:avLst/>
          </a:prstGeom>
          <a:noFill/>
          <a:ln cap="flat" cmpd="sng" w="28575">
            <a:solidFill>
              <a:schemeClr val="dk2"/>
            </a:solidFill>
            <a:prstDash val="solid"/>
            <a:round/>
            <a:headEnd len="med" w="med" type="none"/>
            <a:tailEnd len="med" w="med" type="triangle"/>
          </a:ln>
        </p:spPr>
      </p:cxnSp>
      <p:sp>
        <p:nvSpPr>
          <p:cNvPr id="373" name="Google Shape;373;p31"/>
          <p:cNvSpPr/>
          <p:nvPr/>
        </p:nvSpPr>
        <p:spPr>
          <a:xfrm>
            <a:off x="4133176" y="2367652"/>
            <a:ext cx="520506" cy="801090"/>
          </a:xfrm>
          <a:prstGeom prst="lightningBol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74" name="Google Shape;374;p31"/>
          <p:cNvSpPr txBox="1"/>
          <p:nvPr/>
        </p:nvSpPr>
        <p:spPr>
          <a:xfrm>
            <a:off x="3817125" y="1993650"/>
            <a:ext cx="1000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F0000"/>
                </a:solidFill>
                <a:latin typeface="Lato"/>
                <a:ea typeface="Lato"/>
                <a:cs typeface="Lato"/>
                <a:sym typeface="Lato"/>
              </a:rPr>
              <a:t>Surcharge</a:t>
            </a:r>
            <a:endParaRPr b="1">
              <a:solidFill>
                <a:srgbClr val="FF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2"/>
          <p:cNvSpPr/>
          <p:nvPr/>
        </p:nvSpPr>
        <p:spPr>
          <a:xfrm>
            <a:off x="4092350" y="1224650"/>
            <a:ext cx="4857900" cy="36636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0" name="Google Shape;380;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a:t>
            </a:r>
            <a:endParaRPr/>
          </a:p>
        </p:txBody>
      </p:sp>
      <p:sp>
        <p:nvSpPr>
          <p:cNvPr id="381" name="Google Shape;381;p32"/>
          <p:cNvSpPr/>
          <p:nvPr/>
        </p:nvSpPr>
        <p:spPr>
          <a:xfrm>
            <a:off x="224525" y="1449150"/>
            <a:ext cx="2857500" cy="343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Data Lake</a:t>
            </a:r>
            <a:endParaRPr>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Volume </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Vélocité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Variété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Véracité</a:t>
            </a:r>
            <a:endParaRPr>
              <a:solidFill>
                <a:schemeClr val="lt1"/>
              </a:solidFill>
              <a:latin typeface="Lato"/>
              <a:ea typeface="Lato"/>
              <a:cs typeface="Lato"/>
              <a:sym typeface="Lato"/>
            </a:endParaRPr>
          </a:p>
          <a:p>
            <a:pPr indent="0" lvl="0" marL="0" rtl="0" algn="ctr">
              <a:spcBef>
                <a:spcPts val="0"/>
              </a:spcBef>
              <a:spcAft>
                <a:spcPts val="0"/>
              </a:spcAft>
              <a:buNone/>
            </a:pPr>
            <a:r>
              <a:rPr lang="fr">
                <a:solidFill>
                  <a:schemeClr val="lt1"/>
                </a:solidFill>
                <a:latin typeface="Lato"/>
                <a:ea typeface="Lato"/>
                <a:cs typeface="Lato"/>
                <a:sym typeface="Lato"/>
              </a:rPr>
              <a:t>Valeur</a:t>
            </a:r>
            <a:endParaRPr>
              <a:solidFill>
                <a:schemeClr val="lt1"/>
              </a:solidFill>
              <a:latin typeface="Lato"/>
              <a:ea typeface="Lato"/>
              <a:cs typeface="Lato"/>
              <a:sym typeface="Lato"/>
            </a:endParaRPr>
          </a:p>
        </p:txBody>
      </p:sp>
      <p:sp>
        <p:nvSpPr>
          <p:cNvPr id="382" name="Google Shape;382;p32"/>
          <p:cNvSpPr/>
          <p:nvPr/>
        </p:nvSpPr>
        <p:spPr>
          <a:xfrm>
            <a:off x="4357750" y="14491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cxnSp>
        <p:nvCxnSpPr>
          <p:cNvPr id="383" name="Google Shape;383;p32"/>
          <p:cNvCxnSpPr>
            <a:stCxn id="381" idx="3"/>
            <a:endCxn id="382" idx="1"/>
          </p:cNvCxnSpPr>
          <p:nvPr/>
        </p:nvCxnSpPr>
        <p:spPr>
          <a:xfrm flipH="1" rot="10800000">
            <a:off x="3082025" y="1811550"/>
            <a:ext cx="1275600" cy="1357200"/>
          </a:xfrm>
          <a:prstGeom prst="straightConnector1">
            <a:avLst/>
          </a:prstGeom>
          <a:noFill/>
          <a:ln cap="flat" cmpd="sng" w="28575">
            <a:solidFill>
              <a:schemeClr val="dk2"/>
            </a:solidFill>
            <a:prstDash val="solid"/>
            <a:round/>
            <a:headEnd len="med" w="med" type="none"/>
            <a:tailEnd len="med" w="med" type="triangle"/>
          </a:ln>
        </p:spPr>
      </p:cxnSp>
      <p:sp>
        <p:nvSpPr>
          <p:cNvPr id="384" name="Google Shape;384;p32"/>
          <p:cNvSpPr/>
          <p:nvPr/>
        </p:nvSpPr>
        <p:spPr>
          <a:xfrm>
            <a:off x="4357750" y="23149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sp>
        <p:nvSpPr>
          <p:cNvPr id="385" name="Google Shape;385;p32"/>
          <p:cNvSpPr/>
          <p:nvPr/>
        </p:nvSpPr>
        <p:spPr>
          <a:xfrm>
            <a:off x="4357750" y="40465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sp>
        <p:nvSpPr>
          <p:cNvPr id="386" name="Google Shape;386;p32"/>
          <p:cNvSpPr txBox="1"/>
          <p:nvPr/>
        </p:nvSpPr>
        <p:spPr>
          <a:xfrm>
            <a:off x="4847500" y="3085950"/>
            <a:ext cx="3675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p:txBody>
      </p:sp>
      <p:cxnSp>
        <p:nvCxnSpPr>
          <p:cNvPr id="387" name="Google Shape;387;p32"/>
          <p:cNvCxnSpPr>
            <a:stCxn id="381" idx="3"/>
            <a:endCxn id="384" idx="1"/>
          </p:cNvCxnSpPr>
          <p:nvPr/>
        </p:nvCxnSpPr>
        <p:spPr>
          <a:xfrm flipH="1" rot="10800000">
            <a:off x="3082025" y="2677350"/>
            <a:ext cx="1275600" cy="491400"/>
          </a:xfrm>
          <a:prstGeom prst="straightConnector1">
            <a:avLst/>
          </a:prstGeom>
          <a:noFill/>
          <a:ln cap="flat" cmpd="sng" w="28575">
            <a:solidFill>
              <a:schemeClr val="dk2"/>
            </a:solidFill>
            <a:prstDash val="solid"/>
            <a:round/>
            <a:headEnd len="med" w="med" type="none"/>
            <a:tailEnd len="med" w="med" type="triangle"/>
          </a:ln>
        </p:spPr>
      </p:cxnSp>
      <p:cxnSp>
        <p:nvCxnSpPr>
          <p:cNvPr id="388" name="Google Shape;388;p32"/>
          <p:cNvCxnSpPr>
            <a:stCxn id="381" idx="3"/>
            <a:endCxn id="385" idx="1"/>
          </p:cNvCxnSpPr>
          <p:nvPr/>
        </p:nvCxnSpPr>
        <p:spPr>
          <a:xfrm>
            <a:off x="3082025" y="3168750"/>
            <a:ext cx="1275600" cy="1240200"/>
          </a:xfrm>
          <a:prstGeom prst="straightConnector1">
            <a:avLst/>
          </a:prstGeom>
          <a:noFill/>
          <a:ln cap="flat" cmpd="sng" w="28575">
            <a:solidFill>
              <a:schemeClr val="dk2"/>
            </a:solidFill>
            <a:prstDash val="solid"/>
            <a:round/>
            <a:headEnd len="med" w="med" type="none"/>
            <a:tailEnd len="med" w="med" type="triangle"/>
          </a:ln>
        </p:spPr>
      </p:cxnSp>
      <p:sp>
        <p:nvSpPr>
          <p:cNvPr id="389" name="Google Shape;389;p32"/>
          <p:cNvSpPr txBox="1"/>
          <p:nvPr/>
        </p:nvSpPr>
        <p:spPr>
          <a:xfrm>
            <a:off x="4092350" y="887750"/>
            <a:ext cx="27249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Cluster (Hadoop, Spark..)</a:t>
            </a:r>
            <a:endParaRPr b="1">
              <a:solidFill>
                <a:srgbClr val="FF0000"/>
              </a:solidFill>
              <a:latin typeface="Lato"/>
              <a:ea typeface="Lato"/>
              <a:cs typeface="Lato"/>
              <a:sym typeface="Lato"/>
            </a:endParaRPr>
          </a:p>
        </p:txBody>
      </p:sp>
      <p:cxnSp>
        <p:nvCxnSpPr>
          <p:cNvPr id="390" name="Google Shape;390;p32"/>
          <p:cNvCxnSpPr>
            <a:stCxn id="382" idx="3"/>
            <a:endCxn id="391" idx="1"/>
          </p:cNvCxnSpPr>
          <p:nvPr/>
        </p:nvCxnSpPr>
        <p:spPr>
          <a:xfrm>
            <a:off x="5704750" y="1811400"/>
            <a:ext cx="1643100" cy="0"/>
          </a:xfrm>
          <a:prstGeom prst="straightConnector1">
            <a:avLst/>
          </a:prstGeom>
          <a:noFill/>
          <a:ln cap="flat" cmpd="sng" w="19050">
            <a:solidFill>
              <a:schemeClr val="dk2"/>
            </a:solidFill>
            <a:prstDash val="solid"/>
            <a:round/>
            <a:headEnd len="med" w="med" type="none"/>
            <a:tailEnd len="med" w="med" type="stealth"/>
          </a:ln>
        </p:spPr>
      </p:cxnSp>
      <p:sp>
        <p:nvSpPr>
          <p:cNvPr id="391" name="Google Shape;391;p32"/>
          <p:cNvSpPr/>
          <p:nvPr/>
        </p:nvSpPr>
        <p:spPr>
          <a:xfrm>
            <a:off x="7347850" y="14491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sp>
        <p:nvSpPr>
          <p:cNvPr id="392" name="Google Shape;392;p32"/>
          <p:cNvSpPr/>
          <p:nvPr/>
        </p:nvSpPr>
        <p:spPr>
          <a:xfrm>
            <a:off x="7347850" y="23149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sp>
        <p:nvSpPr>
          <p:cNvPr id="393" name="Google Shape;393;p32"/>
          <p:cNvSpPr/>
          <p:nvPr/>
        </p:nvSpPr>
        <p:spPr>
          <a:xfrm>
            <a:off x="7347850" y="4046550"/>
            <a:ext cx="1347000" cy="72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Ordinateur classique</a:t>
            </a:r>
            <a:endParaRPr>
              <a:latin typeface="Lato"/>
              <a:ea typeface="Lato"/>
              <a:cs typeface="Lato"/>
              <a:sym typeface="Lato"/>
            </a:endParaRPr>
          </a:p>
        </p:txBody>
      </p:sp>
      <p:sp>
        <p:nvSpPr>
          <p:cNvPr id="394" name="Google Shape;394;p32"/>
          <p:cNvSpPr txBox="1"/>
          <p:nvPr/>
        </p:nvSpPr>
        <p:spPr>
          <a:xfrm>
            <a:off x="7837600" y="3085950"/>
            <a:ext cx="3675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l">
              <a:spcBef>
                <a:spcPts val="0"/>
              </a:spcBef>
              <a:spcAft>
                <a:spcPts val="0"/>
              </a:spcAft>
              <a:buNone/>
            </a:pPr>
            <a:r>
              <a:rPr b="1" lang="fr">
                <a:solidFill>
                  <a:schemeClr val="lt1"/>
                </a:solidFill>
                <a:latin typeface="Lato"/>
                <a:ea typeface="Lato"/>
                <a:cs typeface="Lato"/>
                <a:sym typeface="Lato"/>
              </a:rPr>
              <a:t>.</a:t>
            </a:r>
            <a:endParaRPr b="1">
              <a:solidFill>
                <a:schemeClr val="lt1"/>
              </a:solidFill>
              <a:latin typeface="Lato"/>
              <a:ea typeface="Lato"/>
              <a:cs typeface="Lato"/>
              <a:sym typeface="Lato"/>
            </a:endParaRPr>
          </a:p>
        </p:txBody>
      </p:sp>
      <p:cxnSp>
        <p:nvCxnSpPr>
          <p:cNvPr id="395" name="Google Shape;395;p32"/>
          <p:cNvCxnSpPr>
            <a:stCxn id="384" idx="3"/>
            <a:endCxn id="392" idx="1"/>
          </p:cNvCxnSpPr>
          <p:nvPr/>
        </p:nvCxnSpPr>
        <p:spPr>
          <a:xfrm>
            <a:off x="5704750" y="2677200"/>
            <a:ext cx="1643100" cy="0"/>
          </a:xfrm>
          <a:prstGeom prst="straightConnector1">
            <a:avLst/>
          </a:prstGeom>
          <a:noFill/>
          <a:ln cap="flat" cmpd="sng" w="19050">
            <a:solidFill>
              <a:schemeClr val="dk2"/>
            </a:solidFill>
            <a:prstDash val="solid"/>
            <a:round/>
            <a:headEnd len="med" w="med" type="none"/>
            <a:tailEnd len="med" w="med" type="triangle"/>
          </a:ln>
        </p:spPr>
      </p:cxnSp>
      <p:cxnSp>
        <p:nvCxnSpPr>
          <p:cNvPr id="396" name="Google Shape;396;p32"/>
          <p:cNvCxnSpPr>
            <a:stCxn id="385" idx="3"/>
            <a:endCxn id="393" idx="1"/>
          </p:cNvCxnSpPr>
          <p:nvPr/>
        </p:nvCxnSpPr>
        <p:spPr>
          <a:xfrm>
            <a:off x="5704750" y="4408800"/>
            <a:ext cx="1643100" cy="0"/>
          </a:xfrm>
          <a:prstGeom prst="straightConnector1">
            <a:avLst/>
          </a:prstGeom>
          <a:noFill/>
          <a:ln cap="flat" cmpd="sng" w="19050">
            <a:solidFill>
              <a:schemeClr val="dk2"/>
            </a:solidFill>
            <a:prstDash val="solid"/>
            <a:round/>
            <a:headEnd len="med" w="med" type="none"/>
            <a:tailEnd len="med" w="med" type="triangle"/>
          </a:ln>
        </p:spPr>
      </p:cxnSp>
      <p:sp>
        <p:nvSpPr>
          <p:cNvPr id="397" name="Google Shape;397;p32"/>
          <p:cNvSpPr txBox="1"/>
          <p:nvPr/>
        </p:nvSpPr>
        <p:spPr>
          <a:xfrm>
            <a:off x="5796000" y="1474650"/>
            <a:ext cx="13470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Map-Reduce</a:t>
            </a:r>
            <a:endParaRPr b="1">
              <a:solidFill>
                <a:srgbClr val="FF0000"/>
              </a:solidFill>
              <a:latin typeface="Lato"/>
              <a:ea typeface="Lato"/>
              <a:cs typeface="Lato"/>
              <a:sym typeface="Lato"/>
            </a:endParaRPr>
          </a:p>
        </p:txBody>
      </p:sp>
      <p:sp>
        <p:nvSpPr>
          <p:cNvPr id="398" name="Google Shape;398;p32"/>
          <p:cNvSpPr txBox="1"/>
          <p:nvPr/>
        </p:nvSpPr>
        <p:spPr>
          <a:xfrm>
            <a:off x="5852800" y="2321950"/>
            <a:ext cx="13470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Map-Reduce</a:t>
            </a:r>
            <a:endParaRPr b="1">
              <a:solidFill>
                <a:srgbClr val="FF0000"/>
              </a:solidFill>
              <a:latin typeface="Lato"/>
              <a:ea typeface="Lato"/>
              <a:cs typeface="Lato"/>
              <a:sym typeface="Lato"/>
            </a:endParaRPr>
          </a:p>
        </p:txBody>
      </p:sp>
      <p:sp>
        <p:nvSpPr>
          <p:cNvPr id="399" name="Google Shape;399;p32"/>
          <p:cNvSpPr txBox="1"/>
          <p:nvPr/>
        </p:nvSpPr>
        <p:spPr>
          <a:xfrm>
            <a:off x="5852800" y="4072050"/>
            <a:ext cx="13470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Map-Reduce</a:t>
            </a:r>
            <a:endParaRPr b="1">
              <a:solidFill>
                <a:srgbClr val="FF0000"/>
              </a:solidFill>
              <a:latin typeface="Lato"/>
              <a:ea typeface="Lato"/>
              <a:cs typeface="Lato"/>
              <a:sym typeface="Lato"/>
            </a:endParaRPr>
          </a:p>
        </p:txBody>
      </p:sp>
      <p:sp>
        <p:nvSpPr>
          <p:cNvPr id="400" name="Google Shape;400;p32"/>
          <p:cNvSpPr txBox="1"/>
          <p:nvPr/>
        </p:nvSpPr>
        <p:spPr>
          <a:xfrm rot="-2913542">
            <a:off x="2852484" y="2201102"/>
            <a:ext cx="1489919" cy="33688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0000"/>
                </a:solidFill>
                <a:latin typeface="Lato"/>
                <a:ea typeface="Lato"/>
                <a:cs typeface="Lato"/>
                <a:sym typeface="Lato"/>
              </a:rPr>
              <a:t>Distribution</a:t>
            </a:r>
            <a:endParaRPr b="1">
              <a:solidFill>
                <a:srgbClr val="FF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BIG DATA</a:t>
            </a:r>
            <a:endParaRPr/>
          </a:p>
          <a:p>
            <a:pPr indent="0" lvl="0" marL="0" rtl="0" algn="l">
              <a:spcBef>
                <a:spcPts val="0"/>
              </a:spcBef>
              <a:spcAft>
                <a:spcPts val="0"/>
              </a:spcAft>
              <a:buNone/>
            </a:pPr>
            <a:r>
              <a:rPr lang="fr"/>
              <a:t>C’est quoi ?</a:t>
            </a:r>
            <a:endParaRPr/>
          </a:p>
        </p:txBody>
      </p:sp>
      <p:sp>
        <p:nvSpPr>
          <p:cNvPr id="163" name="Google Shape;163;p1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p:nvPr/>
        </p:nvSpPr>
        <p:spPr>
          <a:xfrm>
            <a:off x="1205725" y="2646250"/>
            <a:ext cx="1774200" cy="996300"/>
          </a:xfrm>
          <a:prstGeom prst="rect">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6" name="Google Shape;406;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Architecture d’un projet Big Data (Ingénieur)</a:t>
            </a:r>
            <a:endParaRPr/>
          </a:p>
        </p:txBody>
      </p:sp>
      <p:sp>
        <p:nvSpPr>
          <p:cNvPr id="407" name="Google Shape;407;p33"/>
          <p:cNvSpPr/>
          <p:nvPr/>
        </p:nvSpPr>
        <p:spPr>
          <a:xfrm>
            <a:off x="40825" y="2915050"/>
            <a:ext cx="1164900" cy="38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Open Data</a:t>
            </a:r>
            <a:endParaRPr sz="1200">
              <a:latin typeface="Lato"/>
              <a:ea typeface="Lato"/>
              <a:cs typeface="Lato"/>
              <a:sym typeface="Lato"/>
            </a:endParaRPr>
          </a:p>
        </p:txBody>
      </p:sp>
      <p:sp>
        <p:nvSpPr>
          <p:cNvPr id="408" name="Google Shape;408;p33"/>
          <p:cNvSpPr/>
          <p:nvPr/>
        </p:nvSpPr>
        <p:spPr>
          <a:xfrm>
            <a:off x="1205725" y="2986350"/>
            <a:ext cx="1265400" cy="249900"/>
          </a:xfrm>
          <a:prstGeom prst="homePlate">
            <a:avLst>
              <a:gd fmla="val 50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Ingestion</a:t>
            </a:r>
            <a:endParaRPr>
              <a:latin typeface="Lato"/>
              <a:ea typeface="Lato"/>
              <a:cs typeface="Lato"/>
              <a:sym typeface="Lato"/>
            </a:endParaRPr>
          </a:p>
        </p:txBody>
      </p:sp>
      <p:cxnSp>
        <p:nvCxnSpPr>
          <p:cNvPr id="409" name="Google Shape;409;p33"/>
          <p:cNvCxnSpPr/>
          <p:nvPr/>
        </p:nvCxnSpPr>
        <p:spPr>
          <a:xfrm>
            <a:off x="1202438" y="3253800"/>
            <a:ext cx="3300" cy="1239000"/>
          </a:xfrm>
          <a:prstGeom prst="straightConnector1">
            <a:avLst/>
          </a:prstGeom>
          <a:noFill/>
          <a:ln cap="flat" cmpd="sng" w="28575">
            <a:solidFill>
              <a:schemeClr val="dk2"/>
            </a:solidFill>
            <a:prstDash val="solid"/>
            <a:round/>
            <a:headEnd len="med" w="med" type="none"/>
            <a:tailEnd len="med" w="med" type="none"/>
          </a:ln>
        </p:spPr>
      </p:cxnSp>
      <p:sp>
        <p:nvSpPr>
          <p:cNvPr id="410" name="Google Shape;410;p33"/>
          <p:cNvSpPr txBox="1"/>
          <p:nvPr/>
        </p:nvSpPr>
        <p:spPr>
          <a:xfrm>
            <a:off x="876807" y="4510350"/>
            <a:ext cx="654600" cy="3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API</a:t>
            </a:r>
            <a:endParaRPr>
              <a:solidFill>
                <a:schemeClr val="lt1"/>
              </a:solidFill>
              <a:latin typeface="Lato"/>
              <a:ea typeface="Lato"/>
              <a:cs typeface="Lato"/>
              <a:sym typeface="Lato"/>
            </a:endParaRPr>
          </a:p>
        </p:txBody>
      </p:sp>
      <p:sp>
        <p:nvSpPr>
          <p:cNvPr id="411" name="Google Shape;411;p33"/>
          <p:cNvSpPr/>
          <p:nvPr/>
        </p:nvSpPr>
        <p:spPr>
          <a:xfrm>
            <a:off x="2475538" y="2948650"/>
            <a:ext cx="1265400" cy="31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MongoDB</a:t>
            </a:r>
            <a:endParaRPr>
              <a:latin typeface="Lato"/>
              <a:ea typeface="Lato"/>
              <a:cs typeface="Lato"/>
              <a:sym typeface="Lato"/>
            </a:endParaRPr>
          </a:p>
        </p:txBody>
      </p:sp>
      <p:sp>
        <p:nvSpPr>
          <p:cNvPr id="412" name="Google Shape;412;p33"/>
          <p:cNvSpPr/>
          <p:nvPr/>
        </p:nvSpPr>
        <p:spPr>
          <a:xfrm>
            <a:off x="3828375" y="1307850"/>
            <a:ext cx="3977400" cy="249900"/>
          </a:xfrm>
          <a:prstGeom prst="chevron">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Processing</a:t>
            </a:r>
            <a:endParaRPr>
              <a:latin typeface="Lato"/>
              <a:ea typeface="Lato"/>
              <a:cs typeface="Lato"/>
              <a:sym typeface="Lato"/>
            </a:endParaRPr>
          </a:p>
        </p:txBody>
      </p:sp>
      <p:sp>
        <p:nvSpPr>
          <p:cNvPr id="413" name="Google Shape;413;p33"/>
          <p:cNvSpPr txBox="1"/>
          <p:nvPr/>
        </p:nvSpPr>
        <p:spPr>
          <a:xfrm>
            <a:off x="1155625" y="2329150"/>
            <a:ext cx="18744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Application Python</a:t>
            </a:r>
            <a:endParaRPr b="1" sz="1300">
              <a:solidFill>
                <a:srgbClr val="FF0000"/>
              </a:solidFill>
              <a:latin typeface="Lato"/>
              <a:ea typeface="Lato"/>
              <a:cs typeface="Lato"/>
              <a:sym typeface="Lato"/>
            </a:endParaRPr>
          </a:p>
        </p:txBody>
      </p:sp>
      <p:sp>
        <p:nvSpPr>
          <p:cNvPr id="414" name="Google Shape;414;p33"/>
          <p:cNvSpPr/>
          <p:nvPr/>
        </p:nvSpPr>
        <p:spPr>
          <a:xfrm>
            <a:off x="3828375" y="1607125"/>
            <a:ext cx="3895500" cy="2569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Docker</a:t>
            </a:r>
            <a:endParaRPr>
              <a:solidFill>
                <a:schemeClr val="lt1"/>
              </a:solidFill>
              <a:latin typeface="Lato"/>
              <a:ea typeface="Lato"/>
              <a:cs typeface="Lato"/>
              <a:sym typeface="Lato"/>
            </a:endParaRPr>
          </a:p>
        </p:txBody>
      </p:sp>
      <p:sp>
        <p:nvSpPr>
          <p:cNvPr id="415" name="Google Shape;415;p33"/>
          <p:cNvSpPr/>
          <p:nvPr/>
        </p:nvSpPr>
        <p:spPr>
          <a:xfrm>
            <a:off x="3959650" y="2097925"/>
            <a:ext cx="3633000" cy="1892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Cluster Hadoop</a:t>
            </a:r>
            <a:endParaRPr>
              <a:latin typeface="Lato"/>
              <a:ea typeface="Lato"/>
              <a:cs typeface="Lato"/>
              <a:sym typeface="Lato"/>
            </a:endParaRPr>
          </a:p>
        </p:txBody>
      </p:sp>
      <p:sp>
        <p:nvSpPr>
          <p:cNvPr id="416" name="Google Shape;416;p33"/>
          <p:cNvSpPr/>
          <p:nvPr/>
        </p:nvSpPr>
        <p:spPr>
          <a:xfrm>
            <a:off x="4296450" y="2571750"/>
            <a:ext cx="714300" cy="31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Lato"/>
                <a:ea typeface="Lato"/>
                <a:cs typeface="Lato"/>
                <a:sym typeface="Lato"/>
              </a:rPr>
              <a:t>container</a:t>
            </a:r>
            <a:endParaRPr sz="800">
              <a:latin typeface="Lato"/>
              <a:ea typeface="Lato"/>
              <a:cs typeface="Lato"/>
              <a:sym typeface="Lato"/>
            </a:endParaRPr>
          </a:p>
        </p:txBody>
      </p:sp>
      <p:sp>
        <p:nvSpPr>
          <p:cNvPr id="417" name="Google Shape;417;p33"/>
          <p:cNvSpPr/>
          <p:nvPr/>
        </p:nvSpPr>
        <p:spPr>
          <a:xfrm>
            <a:off x="4296450" y="2948675"/>
            <a:ext cx="714300" cy="31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Lato"/>
                <a:ea typeface="Lato"/>
                <a:cs typeface="Lato"/>
                <a:sym typeface="Lato"/>
              </a:rPr>
              <a:t>container</a:t>
            </a:r>
            <a:endParaRPr>
              <a:latin typeface="Lato"/>
              <a:ea typeface="Lato"/>
              <a:cs typeface="Lato"/>
              <a:sym typeface="Lato"/>
            </a:endParaRPr>
          </a:p>
        </p:txBody>
      </p:sp>
      <p:sp>
        <p:nvSpPr>
          <p:cNvPr id="418" name="Google Shape;418;p33"/>
          <p:cNvSpPr/>
          <p:nvPr/>
        </p:nvSpPr>
        <p:spPr>
          <a:xfrm>
            <a:off x="4296450" y="3325600"/>
            <a:ext cx="714300" cy="31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Lato"/>
                <a:ea typeface="Lato"/>
                <a:cs typeface="Lato"/>
                <a:sym typeface="Lato"/>
              </a:rPr>
              <a:t>container</a:t>
            </a:r>
            <a:endParaRPr>
              <a:latin typeface="Lato"/>
              <a:ea typeface="Lato"/>
              <a:cs typeface="Lato"/>
              <a:sym typeface="Lato"/>
            </a:endParaRPr>
          </a:p>
        </p:txBody>
      </p:sp>
      <p:sp>
        <p:nvSpPr>
          <p:cNvPr id="419" name="Google Shape;419;p33"/>
          <p:cNvSpPr/>
          <p:nvPr/>
        </p:nvSpPr>
        <p:spPr>
          <a:xfrm>
            <a:off x="5478825" y="2571750"/>
            <a:ext cx="714300" cy="31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Lato"/>
                <a:ea typeface="Lato"/>
                <a:cs typeface="Lato"/>
                <a:sym typeface="Lato"/>
              </a:rPr>
              <a:t>container</a:t>
            </a:r>
            <a:endParaRPr>
              <a:latin typeface="Lato"/>
              <a:ea typeface="Lato"/>
              <a:cs typeface="Lato"/>
              <a:sym typeface="Lato"/>
            </a:endParaRPr>
          </a:p>
        </p:txBody>
      </p:sp>
      <p:sp>
        <p:nvSpPr>
          <p:cNvPr id="420" name="Google Shape;420;p33"/>
          <p:cNvSpPr/>
          <p:nvPr/>
        </p:nvSpPr>
        <p:spPr>
          <a:xfrm>
            <a:off x="5478825" y="2952750"/>
            <a:ext cx="714300" cy="31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Lato"/>
                <a:ea typeface="Lato"/>
                <a:cs typeface="Lato"/>
                <a:sym typeface="Lato"/>
              </a:rPr>
              <a:t>container</a:t>
            </a:r>
            <a:endParaRPr>
              <a:latin typeface="Lato"/>
              <a:ea typeface="Lato"/>
              <a:cs typeface="Lato"/>
              <a:sym typeface="Lato"/>
            </a:endParaRPr>
          </a:p>
        </p:txBody>
      </p:sp>
      <p:sp>
        <p:nvSpPr>
          <p:cNvPr id="421" name="Google Shape;421;p33"/>
          <p:cNvSpPr/>
          <p:nvPr/>
        </p:nvSpPr>
        <p:spPr>
          <a:xfrm>
            <a:off x="5478825" y="3333750"/>
            <a:ext cx="714300" cy="31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Lato"/>
                <a:ea typeface="Lato"/>
                <a:cs typeface="Lato"/>
                <a:sym typeface="Lato"/>
              </a:rPr>
              <a:t>container</a:t>
            </a:r>
            <a:endParaRPr>
              <a:latin typeface="Lato"/>
              <a:ea typeface="Lato"/>
              <a:cs typeface="Lato"/>
              <a:sym typeface="Lato"/>
            </a:endParaRPr>
          </a:p>
        </p:txBody>
      </p:sp>
      <p:sp>
        <p:nvSpPr>
          <p:cNvPr id="422" name="Google Shape;422;p33"/>
          <p:cNvSpPr/>
          <p:nvPr/>
        </p:nvSpPr>
        <p:spPr>
          <a:xfrm>
            <a:off x="6661200" y="2571750"/>
            <a:ext cx="714300" cy="31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Lato"/>
                <a:ea typeface="Lato"/>
                <a:cs typeface="Lato"/>
                <a:sym typeface="Lato"/>
              </a:rPr>
              <a:t>container</a:t>
            </a:r>
            <a:endParaRPr>
              <a:latin typeface="Lato"/>
              <a:ea typeface="Lato"/>
              <a:cs typeface="Lato"/>
              <a:sym typeface="Lato"/>
            </a:endParaRPr>
          </a:p>
        </p:txBody>
      </p:sp>
      <p:sp>
        <p:nvSpPr>
          <p:cNvPr id="423" name="Google Shape;423;p33"/>
          <p:cNvSpPr/>
          <p:nvPr/>
        </p:nvSpPr>
        <p:spPr>
          <a:xfrm>
            <a:off x="6661200" y="2952750"/>
            <a:ext cx="714300" cy="31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Lato"/>
                <a:ea typeface="Lato"/>
                <a:cs typeface="Lato"/>
                <a:sym typeface="Lato"/>
              </a:rPr>
              <a:t>container</a:t>
            </a:r>
            <a:endParaRPr>
              <a:latin typeface="Lato"/>
              <a:ea typeface="Lato"/>
              <a:cs typeface="Lato"/>
              <a:sym typeface="Lato"/>
            </a:endParaRPr>
          </a:p>
        </p:txBody>
      </p:sp>
      <p:sp>
        <p:nvSpPr>
          <p:cNvPr id="424" name="Google Shape;424;p33"/>
          <p:cNvSpPr/>
          <p:nvPr/>
        </p:nvSpPr>
        <p:spPr>
          <a:xfrm>
            <a:off x="6661200" y="3333750"/>
            <a:ext cx="714300" cy="317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latin typeface="Lato"/>
                <a:ea typeface="Lato"/>
                <a:cs typeface="Lato"/>
                <a:sym typeface="Lato"/>
              </a:rPr>
              <a:t>container</a:t>
            </a:r>
            <a:endParaRPr>
              <a:latin typeface="Lato"/>
              <a:ea typeface="Lato"/>
              <a:cs typeface="Lato"/>
              <a:sym typeface="Lato"/>
            </a:endParaRPr>
          </a:p>
        </p:txBody>
      </p:sp>
      <p:cxnSp>
        <p:nvCxnSpPr>
          <p:cNvPr id="425" name="Google Shape;425;p33"/>
          <p:cNvCxnSpPr/>
          <p:nvPr/>
        </p:nvCxnSpPr>
        <p:spPr>
          <a:xfrm>
            <a:off x="4357700" y="3837225"/>
            <a:ext cx="2837100" cy="10200"/>
          </a:xfrm>
          <a:prstGeom prst="straightConnector1">
            <a:avLst/>
          </a:prstGeom>
          <a:noFill/>
          <a:ln cap="flat" cmpd="sng" w="9525">
            <a:solidFill>
              <a:srgbClr val="FF0000"/>
            </a:solidFill>
            <a:prstDash val="solid"/>
            <a:round/>
            <a:headEnd len="med" w="med" type="none"/>
            <a:tailEnd len="med" w="med" type="triangle"/>
          </a:ln>
        </p:spPr>
      </p:cxnSp>
      <p:sp>
        <p:nvSpPr>
          <p:cNvPr id="426" name="Google Shape;426;p33"/>
          <p:cNvSpPr txBox="1"/>
          <p:nvPr/>
        </p:nvSpPr>
        <p:spPr>
          <a:xfrm>
            <a:off x="5184375" y="3714750"/>
            <a:ext cx="12654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rgbClr val="FF0000"/>
                </a:solidFill>
                <a:latin typeface="Lato"/>
                <a:ea typeface="Lato"/>
                <a:cs typeface="Lato"/>
                <a:sym typeface="Lato"/>
              </a:rPr>
              <a:t>Map Reduce</a:t>
            </a:r>
            <a:endParaRPr b="1" sz="1300">
              <a:solidFill>
                <a:srgbClr val="FF0000"/>
              </a:solidFill>
              <a:latin typeface="Lato"/>
              <a:ea typeface="Lato"/>
              <a:cs typeface="Lato"/>
              <a:sym typeface="Lato"/>
            </a:endParaRPr>
          </a:p>
        </p:txBody>
      </p:sp>
      <p:cxnSp>
        <p:nvCxnSpPr>
          <p:cNvPr id="427" name="Google Shape;427;p33"/>
          <p:cNvCxnSpPr>
            <a:stCxn id="416" idx="3"/>
            <a:endCxn id="420" idx="1"/>
          </p:cNvCxnSpPr>
          <p:nvPr/>
        </p:nvCxnSpPr>
        <p:spPr>
          <a:xfrm>
            <a:off x="5010750" y="2730300"/>
            <a:ext cx="468000" cy="381000"/>
          </a:xfrm>
          <a:prstGeom prst="straightConnector1">
            <a:avLst/>
          </a:prstGeom>
          <a:noFill/>
          <a:ln cap="flat" cmpd="sng" w="9525">
            <a:solidFill>
              <a:schemeClr val="dk2"/>
            </a:solidFill>
            <a:prstDash val="solid"/>
            <a:round/>
            <a:headEnd len="med" w="med" type="none"/>
            <a:tailEnd len="med" w="med" type="none"/>
          </a:ln>
        </p:spPr>
      </p:cxnSp>
      <p:cxnSp>
        <p:nvCxnSpPr>
          <p:cNvPr id="428" name="Google Shape;428;p33"/>
          <p:cNvCxnSpPr>
            <a:stCxn id="417" idx="3"/>
            <a:endCxn id="421" idx="1"/>
          </p:cNvCxnSpPr>
          <p:nvPr/>
        </p:nvCxnSpPr>
        <p:spPr>
          <a:xfrm>
            <a:off x="5010750" y="3107225"/>
            <a:ext cx="468000" cy="385200"/>
          </a:xfrm>
          <a:prstGeom prst="straightConnector1">
            <a:avLst/>
          </a:prstGeom>
          <a:noFill/>
          <a:ln cap="flat" cmpd="sng" w="9525">
            <a:solidFill>
              <a:schemeClr val="dk2"/>
            </a:solidFill>
            <a:prstDash val="solid"/>
            <a:round/>
            <a:headEnd len="med" w="med" type="none"/>
            <a:tailEnd len="med" w="med" type="none"/>
          </a:ln>
        </p:spPr>
      </p:cxnSp>
      <p:cxnSp>
        <p:nvCxnSpPr>
          <p:cNvPr id="429" name="Google Shape;429;p33"/>
          <p:cNvCxnSpPr>
            <a:stCxn id="418" idx="3"/>
            <a:endCxn id="419" idx="1"/>
          </p:cNvCxnSpPr>
          <p:nvPr/>
        </p:nvCxnSpPr>
        <p:spPr>
          <a:xfrm flipH="1" rot="10800000">
            <a:off x="5010750" y="2730250"/>
            <a:ext cx="468000" cy="75390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33"/>
          <p:cNvCxnSpPr>
            <a:stCxn id="419" idx="3"/>
            <a:endCxn id="423" idx="1"/>
          </p:cNvCxnSpPr>
          <p:nvPr/>
        </p:nvCxnSpPr>
        <p:spPr>
          <a:xfrm>
            <a:off x="6193125" y="2730300"/>
            <a:ext cx="468000" cy="38100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33"/>
          <p:cNvCxnSpPr>
            <a:stCxn id="419" idx="3"/>
            <a:endCxn id="424" idx="1"/>
          </p:cNvCxnSpPr>
          <p:nvPr/>
        </p:nvCxnSpPr>
        <p:spPr>
          <a:xfrm>
            <a:off x="6193125" y="2730300"/>
            <a:ext cx="468000" cy="7620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3"/>
          <p:cNvCxnSpPr>
            <a:stCxn id="419" idx="3"/>
            <a:endCxn id="422" idx="1"/>
          </p:cNvCxnSpPr>
          <p:nvPr/>
        </p:nvCxnSpPr>
        <p:spPr>
          <a:xfrm>
            <a:off x="6193125" y="2730300"/>
            <a:ext cx="468000" cy="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33"/>
          <p:cNvCxnSpPr>
            <a:stCxn id="420" idx="3"/>
            <a:endCxn id="422" idx="1"/>
          </p:cNvCxnSpPr>
          <p:nvPr/>
        </p:nvCxnSpPr>
        <p:spPr>
          <a:xfrm flipH="1" rot="10800000">
            <a:off x="6193125" y="2730300"/>
            <a:ext cx="468000" cy="381000"/>
          </a:xfrm>
          <a:prstGeom prst="straightConnector1">
            <a:avLst/>
          </a:prstGeom>
          <a:noFill/>
          <a:ln cap="flat" cmpd="sng" w="9525">
            <a:solidFill>
              <a:schemeClr val="dk2"/>
            </a:solidFill>
            <a:prstDash val="solid"/>
            <a:round/>
            <a:headEnd len="med" w="med" type="none"/>
            <a:tailEnd len="med" w="med" type="none"/>
          </a:ln>
        </p:spPr>
      </p:cxnSp>
      <p:cxnSp>
        <p:nvCxnSpPr>
          <p:cNvPr id="434" name="Google Shape;434;p33"/>
          <p:cNvCxnSpPr>
            <a:stCxn id="420" idx="3"/>
            <a:endCxn id="423" idx="1"/>
          </p:cNvCxnSpPr>
          <p:nvPr/>
        </p:nvCxnSpPr>
        <p:spPr>
          <a:xfrm>
            <a:off x="6193125" y="3111300"/>
            <a:ext cx="468000" cy="0"/>
          </a:xfrm>
          <a:prstGeom prst="straightConnector1">
            <a:avLst/>
          </a:prstGeom>
          <a:noFill/>
          <a:ln cap="flat" cmpd="sng" w="9525">
            <a:solidFill>
              <a:schemeClr val="dk2"/>
            </a:solidFill>
            <a:prstDash val="solid"/>
            <a:round/>
            <a:headEnd len="med" w="med" type="none"/>
            <a:tailEnd len="med" w="med" type="none"/>
          </a:ln>
        </p:spPr>
      </p:cxnSp>
      <p:cxnSp>
        <p:nvCxnSpPr>
          <p:cNvPr id="435" name="Google Shape;435;p33"/>
          <p:cNvCxnSpPr>
            <a:endCxn id="424" idx="1"/>
          </p:cNvCxnSpPr>
          <p:nvPr/>
        </p:nvCxnSpPr>
        <p:spPr>
          <a:xfrm>
            <a:off x="6193200" y="3111300"/>
            <a:ext cx="468000" cy="381000"/>
          </a:xfrm>
          <a:prstGeom prst="straightConnector1">
            <a:avLst/>
          </a:prstGeom>
          <a:noFill/>
          <a:ln cap="flat" cmpd="sng" w="9525">
            <a:solidFill>
              <a:schemeClr val="dk2"/>
            </a:solidFill>
            <a:prstDash val="solid"/>
            <a:round/>
            <a:headEnd len="med" w="med" type="none"/>
            <a:tailEnd len="med" w="med" type="none"/>
          </a:ln>
        </p:spPr>
      </p:cxnSp>
      <p:cxnSp>
        <p:nvCxnSpPr>
          <p:cNvPr id="436" name="Google Shape;436;p33"/>
          <p:cNvCxnSpPr>
            <a:stCxn id="421" idx="3"/>
            <a:endCxn id="424" idx="1"/>
          </p:cNvCxnSpPr>
          <p:nvPr/>
        </p:nvCxnSpPr>
        <p:spPr>
          <a:xfrm>
            <a:off x="6193125" y="3492300"/>
            <a:ext cx="468000" cy="0"/>
          </a:xfrm>
          <a:prstGeom prst="straightConnector1">
            <a:avLst/>
          </a:prstGeom>
          <a:noFill/>
          <a:ln cap="flat" cmpd="sng" w="9525">
            <a:solidFill>
              <a:schemeClr val="dk2"/>
            </a:solidFill>
            <a:prstDash val="solid"/>
            <a:round/>
            <a:headEnd len="med" w="med" type="none"/>
            <a:tailEnd len="med" w="med" type="none"/>
          </a:ln>
        </p:spPr>
      </p:cxnSp>
      <p:cxnSp>
        <p:nvCxnSpPr>
          <p:cNvPr id="437" name="Google Shape;437;p33"/>
          <p:cNvCxnSpPr>
            <a:stCxn id="421" idx="3"/>
            <a:endCxn id="423" idx="1"/>
          </p:cNvCxnSpPr>
          <p:nvPr/>
        </p:nvCxnSpPr>
        <p:spPr>
          <a:xfrm flipH="1" rot="10800000">
            <a:off x="6193125" y="3111300"/>
            <a:ext cx="468000" cy="38100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33"/>
          <p:cNvCxnSpPr>
            <a:endCxn id="416" idx="1"/>
          </p:cNvCxnSpPr>
          <p:nvPr/>
        </p:nvCxnSpPr>
        <p:spPr>
          <a:xfrm flipH="1" rot="10800000">
            <a:off x="3740850" y="2730300"/>
            <a:ext cx="555600" cy="37680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33"/>
          <p:cNvCxnSpPr>
            <a:endCxn id="417" idx="1"/>
          </p:cNvCxnSpPr>
          <p:nvPr/>
        </p:nvCxnSpPr>
        <p:spPr>
          <a:xfrm>
            <a:off x="3740850" y="3107225"/>
            <a:ext cx="555600" cy="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33"/>
          <p:cNvCxnSpPr>
            <a:endCxn id="418" idx="1"/>
          </p:cNvCxnSpPr>
          <p:nvPr/>
        </p:nvCxnSpPr>
        <p:spPr>
          <a:xfrm>
            <a:off x="3740850" y="3107050"/>
            <a:ext cx="555600" cy="3771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33"/>
          <p:cNvCxnSpPr>
            <a:stCxn id="422" idx="3"/>
            <a:endCxn id="442" idx="1"/>
          </p:cNvCxnSpPr>
          <p:nvPr/>
        </p:nvCxnSpPr>
        <p:spPr>
          <a:xfrm>
            <a:off x="7375500" y="2730300"/>
            <a:ext cx="531600" cy="3768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33"/>
          <p:cNvCxnSpPr>
            <a:stCxn id="423" idx="3"/>
            <a:endCxn id="442" idx="1"/>
          </p:cNvCxnSpPr>
          <p:nvPr/>
        </p:nvCxnSpPr>
        <p:spPr>
          <a:xfrm flipH="1" rot="10800000">
            <a:off x="7375500" y="3107100"/>
            <a:ext cx="531600" cy="42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33"/>
          <p:cNvCxnSpPr>
            <a:stCxn id="424" idx="3"/>
            <a:endCxn id="442" idx="1"/>
          </p:cNvCxnSpPr>
          <p:nvPr/>
        </p:nvCxnSpPr>
        <p:spPr>
          <a:xfrm flipH="1" rot="10800000">
            <a:off x="7375500" y="3107100"/>
            <a:ext cx="531600" cy="3852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33"/>
          <p:cNvCxnSpPr>
            <a:stCxn id="416" idx="3"/>
            <a:endCxn id="419" idx="1"/>
          </p:cNvCxnSpPr>
          <p:nvPr/>
        </p:nvCxnSpPr>
        <p:spPr>
          <a:xfrm>
            <a:off x="5010750" y="2730300"/>
            <a:ext cx="468000" cy="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33"/>
          <p:cNvCxnSpPr>
            <a:stCxn id="417" idx="3"/>
            <a:endCxn id="420" idx="1"/>
          </p:cNvCxnSpPr>
          <p:nvPr/>
        </p:nvCxnSpPr>
        <p:spPr>
          <a:xfrm>
            <a:off x="5010750" y="3107225"/>
            <a:ext cx="468000" cy="4200"/>
          </a:xfrm>
          <a:prstGeom prst="straightConnector1">
            <a:avLst/>
          </a:prstGeom>
          <a:noFill/>
          <a:ln cap="flat" cmpd="sng" w="9525">
            <a:solidFill>
              <a:schemeClr val="dk2"/>
            </a:solidFill>
            <a:prstDash val="solid"/>
            <a:round/>
            <a:headEnd len="med" w="med" type="none"/>
            <a:tailEnd len="med" w="med" type="none"/>
          </a:ln>
        </p:spPr>
      </p:cxnSp>
      <p:cxnSp>
        <p:nvCxnSpPr>
          <p:cNvPr id="447" name="Google Shape;447;p33"/>
          <p:cNvCxnSpPr>
            <a:stCxn id="418" idx="3"/>
            <a:endCxn id="421" idx="1"/>
          </p:cNvCxnSpPr>
          <p:nvPr/>
        </p:nvCxnSpPr>
        <p:spPr>
          <a:xfrm>
            <a:off x="5010750" y="3484150"/>
            <a:ext cx="468000" cy="81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33"/>
          <p:cNvSpPr/>
          <p:nvPr/>
        </p:nvSpPr>
        <p:spPr>
          <a:xfrm>
            <a:off x="7680300" y="2862250"/>
            <a:ext cx="1412700" cy="489900"/>
          </a:xfrm>
          <a:prstGeom prst="chevron">
            <a:avLst>
              <a:gd fmla="val 50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latin typeface="Lato"/>
                <a:ea typeface="Lato"/>
                <a:cs typeface="Lato"/>
                <a:sym typeface="Lato"/>
              </a:rPr>
              <a:t>Visualisation</a:t>
            </a:r>
            <a:endParaRPr sz="1000">
              <a:latin typeface="Lato"/>
              <a:ea typeface="Lato"/>
              <a:cs typeface="Lato"/>
              <a:sym typeface="Lato"/>
            </a:endParaRPr>
          </a:p>
        </p:txBody>
      </p:sp>
      <p:sp>
        <p:nvSpPr>
          <p:cNvPr id="449" name="Google Shape;449;p33"/>
          <p:cNvSpPr/>
          <p:nvPr/>
        </p:nvSpPr>
        <p:spPr>
          <a:xfrm>
            <a:off x="7753938" y="3397650"/>
            <a:ext cx="1265400" cy="31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PowerBI</a:t>
            </a:r>
            <a:endParaRPr>
              <a:latin typeface="Lato"/>
              <a:ea typeface="Lato"/>
              <a:cs typeface="Lato"/>
              <a:sym typeface="Lato"/>
            </a:endParaRPr>
          </a:p>
        </p:txBody>
      </p:sp>
      <p:cxnSp>
        <p:nvCxnSpPr>
          <p:cNvPr id="450" name="Google Shape;450;p33"/>
          <p:cNvCxnSpPr/>
          <p:nvPr/>
        </p:nvCxnSpPr>
        <p:spPr>
          <a:xfrm>
            <a:off x="3261788" y="3253800"/>
            <a:ext cx="3300" cy="1239000"/>
          </a:xfrm>
          <a:prstGeom prst="straightConnector1">
            <a:avLst/>
          </a:prstGeom>
          <a:noFill/>
          <a:ln cap="flat" cmpd="sng" w="28575">
            <a:solidFill>
              <a:schemeClr val="dk2"/>
            </a:solidFill>
            <a:prstDash val="solid"/>
            <a:round/>
            <a:headEnd len="med" w="med" type="none"/>
            <a:tailEnd len="med" w="med" type="none"/>
          </a:ln>
        </p:spPr>
      </p:cxnSp>
      <p:sp>
        <p:nvSpPr>
          <p:cNvPr id="451" name="Google Shape;451;p33"/>
          <p:cNvSpPr txBox="1"/>
          <p:nvPr/>
        </p:nvSpPr>
        <p:spPr>
          <a:xfrm>
            <a:off x="2326238" y="4378100"/>
            <a:ext cx="1874400" cy="3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Base de donnée non-relationnelle</a:t>
            </a:r>
            <a:endParaRPr>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domaines du Big Data</a:t>
            </a:r>
            <a:endParaRPr/>
          </a:p>
        </p:txBody>
      </p:sp>
      <p:sp>
        <p:nvSpPr>
          <p:cNvPr id="457" name="Google Shape;457;p34"/>
          <p:cNvSpPr/>
          <p:nvPr/>
        </p:nvSpPr>
        <p:spPr>
          <a:xfrm>
            <a:off x="2616425" y="1020225"/>
            <a:ext cx="2624100" cy="2370600"/>
          </a:xfrm>
          <a:prstGeom prst="ellipse">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chemeClr val="accent6"/>
                </a:solidFill>
                <a:latin typeface="Lato"/>
                <a:ea typeface="Lato"/>
                <a:cs typeface="Lato"/>
                <a:sym typeface="Lato"/>
              </a:rPr>
              <a:t>Informatique</a:t>
            </a:r>
            <a:endParaRPr b="1" sz="1100">
              <a:solidFill>
                <a:schemeClr val="accent6"/>
              </a:solidFill>
              <a:latin typeface="Lato"/>
              <a:ea typeface="Lato"/>
              <a:cs typeface="Lato"/>
              <a:sym typeface="Lato"/>
            </a:endParaRPr>
          </a:p>
        </p:txBody>
      </p:sp>
      <p:sp>
        <p:nvSpPr>
          <p:cNvPr id="458" name="Google Shape;458;p34"/>
          <p:cNvSpPr/>
          <p:nvPr/>
        </p:nvSpPr>
        <p:spPr>
          <a:xfrm>
            <a:off x="4194650" y="1020225"/>
            <a:ext cx="2624100" cy="23706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fr" sz="1100">
                <a:solidFill>
                  <a:schemeClr val="lt2"/>
                </a:solidFill>
                <a:latin typeface="Lato"/>
                <a:ea typeface="Lato"/>
                <a:cs typeface="Lato"/>
                <a:sym typeface="Lato"/>
              </a:rPr>
              <a:t>Mathématiques</a:t>
            </a:r>
            <a:endParaRPr b="1" sz="1100">
              <a:solidFill>
                <a:schemeClr val="lt2"/>
              </a:solidFill>
              <a:latin typeface="Lato"/>
              <a:ea typeface="Lato"/>
              <a:cs typeface="Lato"/>
              <a:sym typeface="Lato"/>
            </a:endParaRPr>
          </a:p>
          <a:p>
            <a:pPr indent="0" lvl="0" marL="0" rtl="0" algn="r">
              <a:spcBef>
                <a:spcPts val="0"/>
              </a:spcBef>
              <a:spcAft>
                <a:spcPts val="0"/>
              </a:spcAft>
              <a:buNone/>
            </a:pPr>
            <a:r>
              <a:rPr b="1" lang="fr" sz="1100">
                <a:solidFill>
                  <a:schemeClr val="lt2"/>
                </a:solidFill>
                <a:latin typeface="Lato"/>
                <a:ea typeface="Lato"/>
                <a:cs typeface="Lato"/>
                <a:sym typeface="Lato"/>
              </a:rPr>
              <a:t>&amp;</a:t>
            </a:r>
            <a:endParaRPr b="1" sz="1100">
              <a:solidFill>
                <a:schemeClr val="lt2"/>
              </a:solidFill>
              <a:latin typeface="Lato"/>
              <a:ea typeface="Lato"/>
              <a:cs typeface="Lato"/>
              <a:sym typeface="Lato"/>
            </a:endParaRPr>
          </a:p>
          <a:p>
            <a:pPr indent="0" lvl="0" marL="0" rtl="0" algn="r">
              <a:spcBef>
                <a:spcPts val="0"/>
              </a:spcBef>
              <a:spcAft>
                <a:spcPts val="0"/>
              </a:spcAft>
              <a:buNone/>
            </a:pPr>
            <a:r>
              <a:rPr b="1" lang="fr" sz="1100">
                <a:solidFill>
                  <a:schemeClr val="lt2"/>
                </a:solidFill>
                <a:latin typeface="Lato"/>
                <a:ea typeface="Lato"/>
                <a:cs typeface="Lato"/>
                <a:sym typeface="Lato"/>
              </a:rPr>
              <a:t>Statistiques</a:t>
            </a:r>
            <a:endParaRPr b="1" sz="1100">
              <a:solidFill>
                <a:schemeClr val="lt2"/>
              </a:solidFill>
              <a:latin typeface="Lato"/>
              <a:ea typeface="Lato"/>
              <a:cs typeface="Lato"/>
              <a:sym typeface="Lato"/>
            </a:endParaRPr>
          </a:p>
        </p:txBody>
      </p:sp>
      <p:sp>
        <p:nvSpPr>
          <p:cNvPr id="459" name="Google Shape;459;p34"/>
          <p:cNvSpPr/>
          <p:nvPr/>
        </p:nvSpPr>
        <p:spPr>
          <a:xfrm>
            <a:off x="3389875" y="2186850"/>
            <a:ext cx="2624100" cy="2370600"/>
          </a:xfrm>
          <a:prstGeom prst="ellipse">
            <a:avLst/>
          </a:prstGeom>
          <a:noFill/>
          <a:ln cap="flat" cmpd="sng" w="9525">
            <a:solidFill>
              <a:srgbClr val="4A86E8"/>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fr" sz="1100">
                <a:solidFill>
                  <a:schemeClr val="accent5"/>
                </a:solidFill>
                <a:latin typeface="Lato"/>
                <a:ea typeface="Lato"/>
                <a:cs typeface="Lato"/>
                <a:sym typeface="Lato"/>
              </a:rPr>
              <a:t>Expertise métier</a:t>
            </a:r>
            <a:endParaRPr b="1" sz="1100">
              <a:solidFill>
                <a:schemeClr val="accent5"/>
              </a:solidFill>
              <a:latin typeface="Lato"/>
              <a:ea typeface="Lato"/>
              <a:cs typeface="Lato"/>
              <a:sym typeface="Lato"/>
            </a:endParaRPr>
          </a:p>
        </p:txBody>
      </p:sp>
      <p:sp>
        <p:nvSpPr>
          <p:cNvPr id="460" name="Google Shape;460;p34"/>
          <p:cNvSpPr txBox="1"/>
          <p:nvPr/>
        </p:nvSpPr>
        <p:spPr>
          <a:xfrm>
            <a:off x="4163875" y="2313750"/>
            <a:ext cx="10761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Data</a:t>
            </a:r>
            <a:endParaRPr b="1" sz="1300">
              <a:solidFill>
                <a:schemeClr val="lt1"/>
              </a:solidFill>
              <a:latin typeface="Lato"/>
              <a:ea typeface="Lato"/>
              <a:cs typeface="Lato"/>
              <a:sym typeface="Lato"/>
            </a:endParaRPr>
          </a:p>
          <a:p>
            <a:pPr indent="0" lvl="0" marL="0" rtl="0" algn="ctr">
              <a:spcBef>
                <a:spcPts val="0"/>
              </a:spcBef>
              <a:spcAft>
                <a:spcPts val="0"/>
              </a:spcAft>
              <a:buNone/>
            </a:pPr>
            <a:r>
              <a:rPr b="1" lang="fr" sz="1300">
                <a:solidFill>
                  <a:schemeClr val="lt1"/>
                </a:solidFill>
                <a:latin typeface="Lato"/>
                <a:ea typeface="Lato"/>
                <a:cs typeface="Lato"/>
                <a:sym typeface="Lato"/>
              </a:rPr>
              <a:t>Science</a:t>
            </a:r>
            <a:endParaRPr b="1" sz="1300">
              <a:solidFill>
                <a:schemeClr val="lt1"/>
              </a:solidFill>
              <a:latin typeface="Lato"/>
              <a:ea typeface="Lato"/>
              <a:cs typeface="Lato"/>
              <a:sym typeface="Lato"/>
            </a:endParaRPr>
          </a:p>
        </p:txBody>
      </p:sp>
      <p:sp>
        <p:nvSpPr>
          <p:cNvPr id="461" name="Google Shape;461;p34"/>
          <p:cNvSpPr txBox="1"/>
          <p:nvPr/>
        </p:nvSpPr>
        <p:spPr>
          <a:xfrm>
            <a:off x="4163875" y="1591400"/>
            <a:ext cx="10761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Machine Learning</a:t>
            </a:r>
            <a:endParaRPr b="1" sz="1300">
              <a:solidFill>
                <a:schemeClr val="lt1"/>
              </a:solidFill>
              <a:latin typeface="Lato"/>
              <a:ea typeface="Lato"/>
              <a:cs typeface="Lato"/>
              <a:sym typeface="Lato"/>
            </a:endParaRPr>
          </a:p>
        </p:txBody>
      </p:sp>
      <p:sp>
        <p:nvSpPr>
          <p:cNvPr id="462" name="Google Shape;462;p34"/>
          <p:cNvSpPr txBox="1"/>
          <p:nvPr/>
        </p:nvSpPr>
        <p:spPr>
          <a:xfrm>
            <a:off x="4881175" y="2776000"/>
            <a:ext cx="10761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100">
                <a:solidFill>
                  <a:schemeClr val="lt1"/>
                </a:solidFill>
                <a:latin typeface="Lato"/>
                <a:ea typeface="Lato"/>
                <a:cs typeface="Lato"/>
                <a:sym typeface="Lato"/>
              </a:rPr>
              <a:t>Recherche</a:t>
            </a:r>
            <a:endParaRPr b="1" sz="1100">
              <a:solidFill>
                <a:schemeClr val="lt1"/>
              </a:solidFill>
              <a:latin typeface="Lato"/>
              <a:ea typeface="Lato"/>
              <a:cs typeface="Lato"/>
              <a:sym typeface="Lato"/>
            </a:endParaRPr>
          </a:p>
          <a:p>
            <a:pPr indent="0" lvl="0" marL="0" rtl="0" algn="ctr">
              <a:spcBef>
                <a:spcPts val="0"/>
              </a:spcBef>
              <a:spcAft>
                <a:spcPts val="0"/>
              </a:spcAft>
              <a:buNone/>
            </a:pPr>
            <a:r>
              <a:rPr b="1" lang="fr" sz="1100">
                <a:solidFill>
                  <a:schemeClr val="lt1"/>
                </a:solidFill>
                <a:latin typeface="Lato"/>
                <a:ea typeface="Lato"/>
                <a:cs typeface="Lato"/>
                <a:sym typeface="Lato"/>
              </a:rPr>
              <a:t>Traditionnelle</a:t>
            </a:r>
            <a:endParaRPr b="1" sz="1100">
              <a:solidFill>
                <a:schemeClr val="lt1"/>
              </a:solidFill>
              <a:latin typeface="Lato"/>
              <a:ea typeface="Lato"/>
              <a:cs typeface="Lato"/>
              <a:sym typeface="Lato"/>
            </a:endParaRPr>
          </a:p>
        </p:txBody>
      </p:sp>
      <p:sp>
        <p:nvSpPr>
          <p:cNvPr id="463" name="Google Shape;463;p34"/>
          <p:cNvSpPr txBox="1"/>
          <p:nvPr/>
        </p:nvSpPr>
        <p:spPr>
          <a:xfrm>
            <a:off x="3390425" y="2697275"/>
            <a:ext cx="10761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Zone de danger !</a:t>
            </a:r>
            <a:endParaRPr b="1" sz="1300">
              <a:solidFill>
                <a:schemeClr val="lt1"/>
              </a:solidFill>
              <a:latin typeface="Lato"/>
              <a:ea typeface="Lato"/>
              <a:cs typeface="Lato"/>
              <a:sym typeface="Lato"/>
            </a:endParaRPr>
          </a:p>
        </p:txBody>
      </p:sp>
      <p:sp>
        <p:nvSpPr>
          <p:cNvPr id="464" name="Google Shape;464;p34"/>
          <p:cNvSpPr txBox="1"/>
          <p:nvPr/>
        </p:nvSpPr>
        <p:spPr>
          <a:xfrm>
            <a:off x="6700800" y="4733125"/>
            <a:ext cx="2371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100">
                <a:solidFill>
                  <a:schemeClr val="lt1"/>
                </a:solidFill>
              </a:rPr>
              <a:t>Source : </a:t>
            </a:r>
            <a:r>
              <a:rPr i="1" lang="fr" sz="1000" u="sng">
                <a:solidFill>
                  <a:schemeClr val="hlink"/>
                </a:solidFill>
                <a:latin typeface="Lato"/>
                <a:ea typeface="Lato"/>
                <a:cs typeface="Lato"/>
                <a:sym typeface="Lato"/>
                <a:hlinkClick r:id="rId3"/>
              </a:rPr>
              <a:t>https://tinyurl.com/m2qfavm</a:t>
            </a:r>
            <a:endParaRPr i="1" sz="10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domaines du Big Data</a:t>
            </a:r>
            <a:endParaRPr/>
          </a:p>
        </p:txBody>
      </p:sp>
      <p:sp>
        <p:nvSpPr>
          <p:cNvPr id="470" name="Google Shape;470;p35"/>
          <p:cNvSpPr/>
          <p:nvPr/>
        </p:nvSpPr>
        <p:spPr>
          <a:xfrm>
            <a:off x="2616425" y="1020225"/>
            <a:ext cx="2624100" cy="2370600"/>
          </a:xfrm>
          <a:prstGeom prst="ellipse">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chemeClr val="accent6"/>
                </a:solidFill>
                <a:latin typeface="Lato"/>
                <a:ea typeface="Lato"/>
                <a:cs typeface="Lato"/>
                <a:sym typeface="Lato"/>
              </a:rPr>
              <a:t>Informatique</a:t>
            </a:r>
            <a:endParaRPr b="1" sz="1100">
              <a:solidFill>
                <a:schemeClr val="accent6"/>
              </a:solidFill>
              <a:latin typeface="Lato"/>
              <a:ea typeface="Lato"/>
              <a:cs typeface="Lato"/>
              <a:sym typeface="Lato"/>
            </a:endParaRPr>
          </a:p>
        </p:txBody>
      </p:sp>
      <p:sp>
        <p:nvSpPr>
          <p:cNvPr id="471" name="Google Shape;471;p35"/>
          <p:cNvSpPr/>
          <p:nvPr/>
        </p:nvSpPr>
        <p:spPr>
          <a:xfrm>
            <a:off x="4194650" y="1020225"/>
            <a:ext cx="2624100" cy="23706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fr" sz="1100">
                <a:solidFill>
                  <a:schemeClr val="lt2"/>
                </a:solidFill>
                <a:latin typeface="Lato"/>
                <a:ea typeface="Lato"/>
                <a:cs typeface="Lato"/>
                <a:sym typeface="Lato"/>
              </a:rPr>
              <a:t>Mathématiques</a:t>
            </a:r>
            <a:endParaRPr b="1" sz="1100">
              <a:solidFill>
                <a:schemeClr val="lt2"/>
              </a:solidFill>
              <a:latin typeface="Lato"/>
              <a:ea typeface="Lato"/>
              <a:cs typeface="Lato"/>
              <a:sym typeface="Lato"/>
            </a:endParaRPr>
          </a:p>
          <a:p>
            <a:pPr indent="0" lvl="0" marL="0" rtl="0" algn="r">
              <a:spcBef>
                <a:spcPts val="0"/>
              </a:spcBef>
              <a:spcAft>
                <a:spcPts val="0"/>
              </a:spcAft>
              <a:buNone/>
            </a:pPr>
            <a:r>
              <a:rPr b="1" lang="fr" sz="1100">
                <a:solidFill>
                  <a:schemeClr val="lt2"/>
                </a:solidFill>
                <a:latin typeface="Lato"/>
                <a:ea typeface="Lato"/>
                <a:cs typeface="Lato"/>
                <a:sym typeface="Lato"/>
              </a:rPr>
              <a:t>&amp;</a:t>
            </a:r>
            <a:endParaRPr b="1" sz="1100">
              <a:solidFill>
                <a:schemeClr val="lt2"/>
              </a:solidFill>
              <a:latin typeface="Lato"/>
              <a:ea typeface="Lato"/>
              <a:cs typeface="Lato"/>
              <a:sym typeface="Lato"/>
            </a:endParaRPr>
          </a:p>
          <a:p>
            <a:pPr indent="0" lvl="0" marL="0" rtl="0" algn="r">
              <a:spcBef>
                <a:spcPts val="0"/>
              </a:spcBef>
              <a:spcAft>
                <a:spcPts val="0"/>
              </a:spcAft>
              <a:buNone/>
            </a:pPr>
            <a:r>
              <a:rPr b="1" lang="fr" sz="1100">
                <a:solidFill>
                  <a:schemeClr val="lt2"/>
                </a:solidFill>
                <a:latin typeface="Lato"/>
                <a:ea typeface="Lato"/>
                <a:cs typeface="Lato"/>
                <a:sym typeface="Lato"/>
              </a:rPr>
              <a:t>Statistiques</a:t>
            </a:r>
            <a:endParaRPr b="1" sz="1100">
              <a:solidFill>
                <a:schemeClr val="lt2"/>
              </a:solidFill>
              <a:latin typeface="Lato"/>
              <a:ea typeface="Lato"/>
              <a:cs typeface="Lato"/>
              <a:sym typeface="Lato"/>
            </a:endParaRPr>
          </a:p>
        </p:txBody>
      </p:sp>
      <p:sp>
        <p:nvSpPr>
          <p:cNvPr id="472" name="Google Shape;472;p35"/>
          <p:cNvSpPr/>
          <p:nvPr/>
        </p:nvSpPr>
        <p:spPr>
          <a:xfrm>
            <a:off x="3389875" y="2186850"/>
            <a:ext cx="2624100" cy="2370600"/>
          </a:xfrm>
          <a:prstGeom prst="ellipse">
            <a:avLst/>
          </a:prstGeom>
          <a:noFill/>
          <a:ln cap="flat" cmpd="sng" w="9525">
            <a:solidFill>
              <a:srgbClr val="4A86E8"/>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fr" sz="1100">
                <a:solidFill>
                  <a:schemeClr val="accent5"/>
                </a:solidFill>
                <a:latin typeface="Lato"/>
                <a:ea typeface="Lato"/>
                <a:cs typeface="Lato"/>
                <a:sym typeface="Lato"/>
              </a:rPr>
              <a:t>Expertise métier</a:t>
            </a:r>
            <a:endParaRPr b="1" sz="1100">
              <a:solidFill>
                <a:schemeClr val="accent5"/>
              </a:solidFill>
              <a:latin typeface="Lato"/>
              <a:ea typeface="Lato"/>
              <a:cs typeface="Lato"/>
              <a:sym typeface="Lato"/>
            </a:endParaRPr>
          </a:p>
        </p:txBody>
      </p:sp>
      <p:sp>
        <p:nvSpPr>
          <p:cNvPr id="473" name="Google Shape;473;p35"/>
          <p:cNvSpPr txBox="1"/>
          <p:nvPr/>
        </p:nvSpPr>
        <p:spPr>
          <a:xfrm>
            <a:off x="4163875" y="2313750"/>
            <a:ext cx="10761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Data</a:t>
            </a:r>
            <a:endParaRPr b="1" sz="1300">
              <a:solidFill>
                <a:schemeClr val="lt1"/>
              </a:solidFill>
              <a:latin typeface="Lato"/>
              <a:ea typeface="Lato"/>
              <a:cs typeface="Lato"/>
              <a:sym typeface="Lato"/>
            </a:endParaRPr>
          </a:p>
          <a:p>
            <a:pPr indent="0" lvl="0" marL="0" rtl="0" algn="ctr">
              <a:spcBef>
                <a:spcPts val="0"/>
              </a:spcBef>
              <a:spcAft>
                <a:spcPts val="0"/>
              </a:spcAft>
              <a:buNone/>
            </a:pPr>
            <a:r>
              <a:rPr b="1" lang="fr" sz="1300">
                <a:solidFill>
                  <a:schemeClr val="lt1"/>
                </a:solidFill>
                <a:latin typeface="Lato"/>
                <a:ea typeface="Lato"/>
                <a:cs typeface="Lato"/>
                <a:sym typeface="Lato"/>
              </a:rPr>
              <a:t>Science</a:t>
            </a:r>
            <a:endParaRPr b="1" sz="1300">
              <a:solidFill>
                <a:schemeClr val="lt1"/>
              </a:solidFill>
              <a:latin typeface="Lato"/>
              <a:ea typeface="Lato"/>
              <a:cs typeface="Lato"/>
              <a:sym typeface="Lato"/>
            </a:endParaRPr>
          </a:p>
        </p:txBody>
      </p:sp>
      <p:sp>
        <p:nvSpPr>
          <p:cNvPr id="474" name="Google Shape;474;p35"/>
          <p:cNvSpPr txBox="1"/>
          <p:nvPr/>
        </p:nvSpPr>
        <p:spPr>
          <a:xfrm>
            <a:off x="4163875" y="1591400"/>
            <a:ext cx="10761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Machine Learning</a:t>
            </a:r>
            <a:endParaRPr b="1" sz="1300">
              <a:solidFill>
                <a:schemeClr val="lt1"/>
              </a:solidFill>
              <a:latin typeface="Lato"/>
              <a:ea typeface="Lato"/>
              <a:cs typeface="Lato"/>
              <a:sym typeface="Lato"/>
            </a:endParaRPr>
          </a:p>
        </p:txBody>
      </p:sp>
      <p:sp>
        <p:nvSpPr>
          <p:cNvPr id="475" name="Google Shape;475;p35"/>
          <p:cNvSpPr txBox="1"/>
          <p:nvPr/>
        </p:nvSpPr>
        <p:spPr>
          <a:xfrm>
            <a:off x="4881175" y="2776000"/>
            <a:ext cx="10761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100">
                <a:solidFill>
                  <a:schemeClr val="lt1"/>
                </a:solidFill>
                <a:latin typeface="Lato"/>
                <a:ea typeface="Lato"/>
                <a:cs typeface="Lato"/>
                <a:sym typeface="Lato"/>
              </a:rPr>
              <a:t>Recherche</a:t>
            </a:r>
            <a:endParaRPr b="1" sz="1100">
              <a:solidFill>
                <a:schemeClr val="lt1"/>
              </a:solidFill>
              <a:latin typeface="Lato"/>
              <a:ea typeface="Lato"/>
              <a:cs typeface="Lato"/>
              <a:sym typeface="Lato"/>
            </a:endParaRPr>
          </a:p>
          <a:p>
            <a:pPr indent="0" lvl="0" marL="0" rtl="0" algn="ctr">
              <a:spcBef>
                <a:spcPts val="0"/>
              </a:spcBef>
              <a:spcAft>
                <a:spcPts val="0"/>
              </a:spcAft>
              <a:buNone/>
            </a:pPr>
            <a:r>
              <a:rPr b="1" lang="fr" sz="1100">
                <a:solidFill>
                  <a:schemeClr val="lt1"/>
                </a:solidFill>
                <a:latin typeface="Lato"/>
                <a:ea typeface="Lato"/>
                <a:cs typeface="Lato"/>
                <a:sym typeface="Lato"/>
              </a:rPr>
              <a:t>Traditionnelle</a:t>
            </a:r>
            <a:endParaRPr b="1" sz="1100">
              <a:solidFill>
                <a:schemeClr val="lt1"/>
              </a:solidFill>
              <a:latin typeface="Lato"/>
              <a:ea typeface="Lato"/>
              <a:cs typeface="Lato"/>
              <a:sym typeface="Lato"/>
            </a:endParaRPr>
          </a:p>
        </p:txBody>
      </p:sp>
      <p:sp>
        <p:nvSpPr>
          <p:cNvPr id="476" name="Google Shape;476;p35"/>
          <p:cNvSpPr txBox="1"/>
          <p:nvPr/>
        </p:nvSpPr>
        <p:spPr>
          <a:xfrm>
            <a:off x="3390425" y="2697275"/>
            <a:ext cx="1076100" cy="5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300">
                <a:solidFill>
                  <a:schemeClr val="lt1"/>
                </a:solidFill>
                <a:latin typeface="Lato"/>
                <a:ea typeface="Lato"/>
                <a:cs typeface="Lato"/>
                <a:sym typeface="Lato"/>
              </a:rPr>
              <a:t>Zone de danger !</a:t>
            </a:r>
            <a:endParaRPr b="1" sz="1300">
              <a:solidFill>
                <a:schemeClr val="lt1"/>
              </a:solidFill>
              <a:latin typeface="Lato"/>
              <a:ea typeface="Lato"/>
              <a:cs typeface="Lato"/>
              <a:sym typeface="Lato"/>
            </a:endParaRPr>
          </a:p>
        </p:txBody>
      </p:sp>
      <p:sp>
        <p:nvSpPr>
          <p:cNvPr id="477" name="Google Shape;477;p35"/>
          <p:cNvSpPr txBox="1"/>
          <p:nvPr/>
        </p:nvSpPr>
        <p:spPr>
          <a:xfrm>
            <a:off x="6700800" y="4733125"/>
            <a:ext cx="23712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 sz="1100">
                <a:solidFill>
                  <a:schemeClr val="lt1"/>
                </a:solidFill>
              </a:rPr>
              <a:t>Source : </a:t>
            </a:r>
            <a:r>
              <a:rPr i="1" lang="fr" sz="1000" u="sng">
                <a:solidFill>
                  <a:schemeClr val="hlink"/>
                </a:solidFill>
                <a:latin typeface="Lato"/>
                <a:ea typeface="Lato"/>
                <a:cs typeface="Lato"/>
                <a:sym typeface="Lato"/>
                <a:hlinkClick r:id="rId3"/>
              </a:rPr>
              <a:t>https://tinyurl.com/m2qfavm</a:t>
            </a:r>
            <a:endParaRPr i="1" sz="1000">
              <a:solidFill>
                <a:schemeClr val="lt1"/>
              </a:solidFill>
              <a:latin typeface="Lato"/>
              <a:ea typeface="Lato"/>
              <a:cs typeface="Lato"/>
              <a:sym typeface="Lato"/>
            </a:endParaRPr>
          </a:p>
        </p:txBody>
      </p:sp>
      <p:sp>
        <p:nvSpPr>
          <p:cNvPr id="478" name="Google Shape;478;p35"/>
          <p:cNvSpPr/>
          <p:nvPr/>
        </p:nvSpPr>
        <p:spPr>
          <a:xfrm>
            <a:off x="595725" y="1488900"/>
            <a:ext cx="861000" cy="2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SQL</a:t>
            </a:r>
            <a:endParaRPr sz="1200">
              <a:latin typeface="Lato"/>
              <a:ea typeface="Lato"/>
              <a:cs typeface="Lato"/>
              <a:sym typeface="Lato"/>
            </a:endParaRPr>
          </a:p>
        </p:txBody>
      </p:sp>
      <p:sp>
        <p:nvSpPr>
          <p:cNvPr id="479" name="Google Shape;479;p35"/>
          <p:cNvSpPr/>
          <p:nvPr/>
        </p:nvSpPr>
        <p:spPr>
          <a:xfrm>
            <a:off x="618225" y="1915650"/>
            <a:ext cx="861000" cy="2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Python</a:t>
            </a:r>
            <a:endParaRPr sz="1200">
              <a:latin typeface="Lato"/>
              <a:ea typeface="Lato"/>
              <a:cs typeface="Lato"/>
              <a:sym typeface="Lato"/>
            </a:endParaRPr>
          </a:p>
        </p:txBody>
      </p:sp>
      <p:sp>
        <p:nvSpPr>
          <p:cNvPr id="480" name="Google Shape;480;p35"/>
          <p:cNvSpPr/>
          <p:nvPr/>
        </p:nvSpPr>
        <p:spPr>
          <a:xfrm>
            <a:off x="595725" y="2342400"/>
            <a:ext cx="861000" cy="2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NoSQL</a:t>
            </a:r>
            <a:endParaRPr sz="1200">
              <a:latin typeface="Lato"/>
              <a:ea typeface="Lato"/>
              <a:cs typeface="Lato"/>
              <a:sym typeface="Lato"/>
            </a:endParaRPr>
          </a:p>
        </p:txBody>
      </p:sp>
      <p:sp>
        <p:nvSpPr>
          <p:cNvPr id="481" name="Google Shape;481;p35"/>
          <p:cNvSpPr/>
          <p:nvPr/>
        </p:nvSpPr>
        <p:spPr>
          <a:xfrm>
            <a:off x="618225" y="2769150"/>
            <a:ext cx="861000" cy="2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VBA</a:t>
            </a:r>
            <a:endParaRPr sz="1200">
              <a:latin typeface="Lato"/>
              <a:ea typeface="Lato"/>
              <a:cs typeface="Lato"/>
              <a:sym typeface="Lato"/>
            </a:endParaRPr>
          </a:p>
        </p:txBody>
      </p:sp>
      <p:cxnSp>
        <p:nvCxnSpPr>
          <p:cNvPr id="482" name="Google Shape;482;p35"/>
          <p:cNvCxnSpPr>
            <a:stCxn id="478" idx="3"/>
          </p:cNvCxnSpPr>
          <p:nvPr/>
        </p:nvCxnSpPr>
        <p:spPr>
          <a:xfrm>
            <a:off x="1456725" y="1624500"/>
            <a:ext cx="1159800" cy="581100"/>
          </a:xfrm>
          <a:prstGeom prst="straightConnector1">
            <a:avLst/>
          </a:prstGeom>
          <a:noFill/>
          <a:ln cap="flat" cmpd="sng" w="9525">
            <a:solidFill>
              <a:schemeClr val="dk2"/>
            </a:solidFill>
            <a:prstDash val="solid"/>
            <a:round/>
            <a:headEnd len="med" w="med" type="none"/>
            <a:tailEnd len="med" w="med" type="triangle"/>
          </a:ln>
        </p:spPr>
      </p:cxnSp>
      <p:cxnSp>
        <p:nvCxnSpPr>
          <p:cNvPr id="483" name="Google Shape;483;p35"/>
          <p:cNvCxnSpPr>
            <a:stCxn id="479" idx="3"/>
          </p:cNvCxnSpPr>
          <p:nvPr/>
        </p:nvCxnSpPr>
        <p:spPr>
          <a:xfrm>
            <a:off x="1479225" y="2051250"/>
            <a:ext cx="1137300" cy="154200"/>
          </a:xfrm>
          <a:prstGeom prst="straightConnector1">
            <a:avLst/>
          </a:prstGeom>
          <a:noFill/>
          <a:ln cap="flat" cmpd="sng" w="9525">
            <a:solidFill>
              <a:schemeClr val="dk2"/>
            </a:solidFill>
            <a:prstDash val="solid"/>
            <a:round/>
            <a:headEnd len="med" w="med" type="none"/>
            <a:tailEnd len="med" w="med" type="triangle"/>
          </a:ln>
        </p:spPr>
      </p:cxnSp>
      <p:cxnSp>
        <p:nvCxnSpPr>
          <p:cNvPr id="484" name="Google Shape;484;p35"/>
          <p:cNvCxnSpPr>
            <a:stCxn id="480" idx="3"/>
          </p:cNvCxnSpPr>
          <p:nvPr/>
        </p:nvCxnSpPr>
        <p:spPr>
          <a:xfrm flipH="1" rot="10800000">
            <a:off x="1456725" y="2205600"/>
            <a:ext cx="1159800" cy="272400"/>
          </a:xfrm>
          <a:prstGeom prst="straightConnector1">
            <a:avLst/>
          </a:prstGeom>
          <a:noFill/>
          <a:ln cap="flat" cmpd="sng" w="9525">
            <a:solidFill>
              <a:schemeClr val="dk2"/>
            </a:solidFill>
            <a:prstDash val="solid"/>
            <a:round/>
            <a:headEnd len="med" w="med" type="none"/>
            <a:tailEnd len="med" w="med" type="triangle"/>
          </a:ln>
        </p:spPr>
      </p:cxnSp>
      <p:cxnSp>
        <p:nvCxnSpPr>
          <p:cNvPr id="485" name="Google Shape;485;p35"/>
          <p:cNvCxnSpPr>
            <a:stCxn id="481" idx="3"/>
          </p:cNvCxnSpPr>
          <p:nvPr/>
        </p:nvCxnSpPr>
        <p:spPr>
          <a:xfrm flipH="1" rot="10800000">
            <a:off x="1479225" y="2205450"/>
            <a:ext cx="1137300" cy="699300"/>
          </a:xfrm>
          <a:prstGeom prst="straightConnector1">
            <a:avLst/>
          </a:prstGeom>
          <a:noFill/>
          <a:ln cap="flat" cmpd="sng" w="9525">
            <a:solidFill>
              <a:schemeClr val="dk2"/>
            </a:solidFill>
            <a:prstDash val="solid"/>
            <a:round/>
            <a:headEnd len="med" w="med" type="none"/>
            <a:tailEnd len="med" w="med" type="triangle"/>
          </a:ln>
        </p:spPr>
      </p:cxnSp>
      <p:sp>
        <p:nvSpPr>
          <p:cNvPr id="486" name="Google Shape;486;p35"/>
          <p:cNvSpPr/>
          <p:nvPr/>
        </p:nvSpPr>
        <p:spPr>
          <a:xfrm>
            <a:off x="7299975" y="897750"/>
            <a:ext cx="861000" cy="2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R</a:t>
            </a:r>
            <a:endParaRPr sz="1200">
              <a:latin typeface="Lato"/>
              <a:ea typeface="Lato"/>
              <a:cs typeface="Lato"/>
              <a:sym typeface="Lato"/>
            </a:endParaRPr>
          </a:p>
        </p:txBody>
      </p:sp>
      <p:sp>
        <p:nvSpPr>
          <p:cNvPr id="487" name="Google Shape;487;p35"/>
          <p:cNvSpPr/>
          <p:nvPr/>
        </p:nvSpPr>
        <p:spPr>
          <a:xfrm>
            <a:off x="618225" y="3195900"/>
            <a:ext cx="1425900" cy="69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ato"/>
                <a:ea typeface="Lato"/>
                <a:cs typeface="Lato"/>
                <a:sym typeface="Lato"/>
              </a:rPr>
              <a:t>SAS</a:t>
            </a:r>
            <a:endParaRPr sz="1200">
              <a:latin typeface="Lato"/>
              <a:ea typeface="Lato"/>
              <a:cs typeface="Lato"/>
              <a:sym typeface="Lato"/>
            </a:endParaRPr>
          </a:p>
          <a:p>
            <a:pPr indent="0" lvl="0" marL="0" rtl="0" algn="ctr">
              <a:spcBef>
                <a:spcPts val="0"/>
              </a:spcBef>
              <a:spcAft>
                <a:spcPts val="0"/>
              </a:spcAft>
              <a:buNone/>
            </a:pPr>
            <a:r>
              <a:rPr i="1" lang="fr" sz="1000">
                <a:latin typeface="Lato"/>
                <a:ea typeface="Lato"/>
                <a:cs typeface="Lato"/>
                <a:sym typeface="Lato"/>
              </a:rPr>
              <a:t>Statistical Analysis System</a:t>
            </a:r>
            <a:endParaRPr i="1" sz="1000">
              <a:latin typeface="Lato"/>
              <a:ea typeface="Lato"/>
              <a:cs typeface="Lato"/>
              <a:sym typeface="Lato"/>
            </a:endParaRPr>
          </a:p>
        </p:txBody>
      </p:sp>
      <p:cxnSp>
        <p:nvCxnSpPr>
          <p:cNvPr id="488" name="Google Shape;488;p35"/>
          <p:cNvCxnSpPr>
            <a:stCxn id="486" idx="1"/>
          </p:cNvCxnSpPr>
          <p:nvPr/>
        </p:nvCxnSpPr>
        <p:spPr>
          <a:xfrm flipH="1">
            <a:off x="6434475" y="1033350"/>
            <a:ext cx="865500" cy="333900"/>
          </a:xfrm>
          <a:prstGeom prst="straightConnector1">
            <a:avLst/>
          </a:prstGeom>
          <a:noFill/>
          <a:ln cap="flat" cmpd="sng" w="9525">
            <a:solidFill>
              <a:schemeClr val="dk2"/>
            </a:solidFill>
            <a:prstDash val="solid"/>
            <a:round/>
            <a:headEnd len="med" w="med" type="none"/>
            <a:tailEnd len="med" w="med" type="triangle"/>
          </a:ln>
        </p:spPr>
      </p:cxnSp>
      <p:cxnSp>
        <p:nvCxnSpPr>
          <p:cNvPr id="489" name="Google Shape;489;p35"/>
          <p:cNvCxnSpPr>
            <a:stCxn id="487" idx="3"/>
          </p:cNvCxnSpPr>
          <p:nvPr/>
        </p:nvCxnSpPr>
        <p:spPr>
          <a:xfrm flipH="1" rot="10800000">
            <a:off x="2044125" y="3043650"/>
            <a:ext cx="956700" cy="501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Big Data &amp; Data Science</a:t>
            </a:r>
            <a:endParaRPr/>
          </a:p>
        </p:txBody>
      </p:sp>
      <p:sp>
        <p:nvSpPr>
          <p:cNvPr id="495" name="Google Shape;495;p36"/>
          <p:cNvSpPr txBox="1"/>
          <p:nvPr>
            <p:ph idx="1" type="body"/>
          </p:nvPr>
        </p:nvSpPr>
        <p:spPr>
          <a:xfrm>
            <a:off x="1297500" y="3946925"/>
            <a:ext cx="7038900" cy="531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u="sng">
                <a:solidFill>
                  <a:schemeClr val="hlink"/>
                </a:solidFill>
                <a:hlinkClick r:id="rId3"/>
              </a:rPr>
              <a:t>https://towardsdatascience.com/role-of-data-science-in-artificial-intelligence-950efedd2579</a:t>
            </a:r>
            <a:endParaRPr/>
          </a:p>
        </p:txBody>
      </p:sp>
      <p:pic>
        <p:nvPicPr>
          <p:cNvPr id="496" name="Google Shape;496;p36"/>
          <p:cNvPicPr preferRelativeResize="0"/>
          <p:nvPr/>
        </p:nvPicPr>
        <p:blipFill>
          <a:blip r:embed="rId4">
            <a:alphaModFix/>
          </a:blip>
          <a:stretch>
            <a:fillRect/>
          </a:stretch>
        </p:blipFill>
        <p:spPr>
          <a:xfrm>
            <a:off x="2175200" y="1428988"/>
            <a:ext cx="4793600" cy="2396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Les métiers du Big Data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métiers du Big Data</a:t>
            </a:r>
            <a:endParaRPr/>
          </a:p>
        </p:txBody>
      </p:sp>
      <p:sp>
        <p:nvSpPr>
          <p:cNvPr id="507" name="Google Shape;507;p38"/>
          <p:cNvSpPr txBox="1"/>
          <p:nvPr>
            <p:ph idx="1" type="body"/>
          </p:nvPr>
        </p:nvSpPr>
        <p:spPr>
          <a:xfrm>
            <a:off x="1262500" y="4121875"/>
            <a:ext cx="7038900" cy="8745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0"/>
              </a:spcAft>
              <a:buSzPts val="1018"/>
              <a:buNone/>
            </a:pPr>
            <a:r>
              <a:rPr i="1" lang="fr" sz="1002"/>
              <a:t>“Etude des salaires en 2023 des métiers du Big Data” - Michael Page</a:t>
            </a:r>
            <a:endParaRPr i="1" sz="1002"/>
          </a:p>
          <a:p>
            <a:pPr indent="0" lvl="0" marL="0" rtl="0" algn="ctr">
              <a:lnSpc>
                <a:spcPct val="95000"/>
              </a:lnSpc>
              <a:spcBef>
                <a:spcPts val="1200"/>
              </a:spcBef>
              <a:spcAft>
                <a:spcPts val="1200"/>
              </a:spcAft>
              <a:buSzPts val="1018"/>
              <a:buNone/>
            </a:pPr>
            <a:r>
              <a:rPr lang="fr" sz="1002" u="sng">
                <a:solidFill>
                  <a:schemeClr val="hlink"/>
                </a:solidFill>
                <a:hlinkClick r:id="rId3"/>
              </a:rPr>
              <a:t>https://www.lepont-learning.com/fr/cartographie-metiers-data-demandes/</a:t>
            </a:r>
            <a:endParaRPr sz="1002"/>
          </a:p>
        </p:txBody>
      </p:sp>
      <p:pic>
        <p:nvPicPr>
          <p:cNvPr id="508" name="Google Shape;508;p38"/>
          <p:cNvPicPr preferRelativeResize="0"/>
          <p:nvPr/>
        </p:nvPicPr>
        <p:blipFill>
          <a:blip r:embed="rId4">
            <a:alphaModFix/>
          </a:blip>
          <a:stretch>
            <a:fillRect/>
          </a:stretch>
        </p:blipFill>
        <p:spPr>
          <a:xfrm>
            <a:off x="1700050" y="981525"/>
            <a:ext cx="6118074" cy="3140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Avez vous vu les notions suivantes ?</a:t>
            </a:r>
            <a:endParaRPr/>
          </a:p>
        </p:txBody>
      </p:sp>
      <p:sp>
        <p:nvSpPr>
          <p:cNvPr id="514" name="Google Shape;514;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Big Data et concepts généraux ? Les 5 V du Big Data ?</a:t>
            </a:r>
            <a:endParaRPr/>
          </a:p>
          <a:p>
            <a:pPr indent="0" lvl="0" marL="0" rtl="0" algn="l">
              <a:spcBef>
                <a:spcPts val="1200"/>
              </a:spcBef>
              <a:spcAft>
                <a:spcPts val="0"/>
              </a:spcAft>
              <a:buNone/>
            </a:pPr>
            <a:r>
              <a:rPr lang="fr"/>
              <a:t>Pipeline Data : Ingestion, Organisation, Processing, Visualisation ?</a:t>
            </a:r>
            <a:endParaRPr/>
          </a:p>
          <a:p>
            <a:pPr indent="0" lvl="0" marL="0" rtl="0" algn="l">
              <a:spcBef>
                <a:spcPts val="1200"/>
              </a:spcBef>
              <a:spcAft>
                <a:spcPts val="0"/>
              </a:spcAft>
              <a:buNone/>
            </a:pPr>
            <a:r>
              <a:rPr lang="fr"/>
              <a:t>Open Data ? </a:t>
            </a:r>
            <a:endParaRPr/>
          </a:p>
          <a:p>
            <a:pPr indent="0" lvl="0" marL="0" rtl="0" algn="l">
              <a:spcBef>
                <a:spcPts val="1200"/>
              </a:spcBef>
              <a:spcAft>
                <a:spcPts val="0"/>
              </a:spcAft>
              <a:buNone/>
            </a:pPr>
            <a:r>
              <a:rPr lang="fr"/>
              <a:t>Bases de données non relationnelles NoSQL ?</a:t>
            </a:r>
            <a:endParaRPr/>
          </a:p>
          <a:p>
            <a:pPr indent="0" lvl="0" marL="0" rtl="0" algn="l">
              <a:spcBef>
                <a:spcPts val="1200"/>
              </a:spcBef>
              <a:spcAft>
                <a:spcPts val="0"/>
              </a:spcAft>
              <a:buNone/>
            </a:pPr>
            <a:r>
              <a:rPr lang="fr"/>
              <a:t>Bases de données en graphe ?</a:t>
            </a:r>
            <a:endParaRPr/>
          </a:p>
          <a:p>
            <a:pPr indent="0" lvl="0" marL="0" rtl="0" algn="l">
              <a:spcBef>
                <a:spcPts val="1200"/>
              </a:spcBef>
              <a:spcAft>
                <a:spcPts val="0"/>
              </a:spcAft>
              <a:buNone/>
            </a:pPr>
            <a:r>
              <a:rPr lang="fr"/>
              <a:t>Concepts d’ETL et d’ELT ? </a:t>
            </a:r>
            <a:endParaRPr/>
          </a:p>
          <a:p>
            <a:pPr indent="0" lvl="0" marL="0" rtl="0" algn="l">
              <a:spcBef>
                <a:spcPts val="1200"/>
              </a:spcBef>
              <a:spcAft>
                <a:spcPts val="1200"/>
              </a:spcAft>
              <a:buNone/>
            </a:pPr>
            <a:r>
              <a:rPr lang="fr"/>
              <a:t>Ingestion par batch ? par stream ?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Open Data</a:t>
            </a:r>
            <a:endParaRPr/>
          </a:p>
        </p:txBody>
      </p:sp>
      <p:sp>
        <p:nvSpPr>
          <p:cNvPr id="520" name="Google Shape;520;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L’Open data ou donnée ouverte est une donnée numérique dont l’accès et l’usage sont laissés libre aux usagers. Elle peut être d’origine publique ou privée.</a:t>
            </a:r>
            <a:endParaRPr/>
          </a:p>
          <a:p>
            <a:pPr indent="0" lvl="0" marL="0" rtl="0" algn="ctr">
              <a:spcBef>
                <a:spcPts val="1200"/>
              </a:spcBef>
              <a:spcAft>
                <a:spcPts val="0"/>
              </a:spcAft>
              <a:buNone/>
            </a:pPr>
            <a:r>
              <a:rPr lang="fr" u="sng">
                <a:solidFill>
                  <a:schemeClr val="hlink"/>
                </a:solidFill>
                <a:hlinkClick r:id="rId3"/>
              </a:rPr>
              <a:t> https://www.axysweb.com/top-15-des-sources-open-data/#data.gouv.fr</a:t>
            </a:r>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Open Data</a:t>
            </a:r>
            <a:endParaRPr/>
          </a:p>
        </p:txBody>
      </p:sp>
      <p:pic>
        <p:nvPicPr>
          <p:cNvPr id="526" name="Google Shape;526;p41"/>
          <p:cNvPicPr preferRelativeResize="0"/>
          <p:nvPr/>
        </p:nvPicPr>
        <p:blipFill>
          <a:blip r:embed="rId3">
            <a:alphaModFix/>
          </a:blip>
          <a:stretch>
            <a:fillRect/>
          </a:stretch>
        </p:blipFill>
        <p:spPr>
          <a:xfrm>
            <a:off x="1297500" y="1072450"/>
            <a:ext cx="6600920" cy="3530850"/>
          </a:xfrm>
          <a:prstGeom prst="rect">
            <a:avLst/>
          </a:prstGeom>
          <a:noFill/>
          <a:ln>
            <a:noFill/>
          </a:ln>
        </p:spPr>
      </p:pic>
      <p:sp>
        <p:nvSpPr>
          <p:cNvPr id="527" name="Google Shape;527;p41"/>
          <p:cNvSpPr txBox="1"/>
          <p:nvPr/>
        </p:nvSpPr>
        <p:spPr>
          <a:xfrm>
            <a:off x="1561425" y="4725075"/>
            <a:ext cx="6459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u="sng">
                <a:solidFill>
                  <a:schemeClr val="hlink"/>
                </a:solidFill>
                <a:latin typeface="Lato"/>
                <a:ea typeface="Lato"/>
                <a:cs typeface="Lato"/>
                <a:sym typeface="Lato"/>
                <a:hlinkClick r:id="rId4"/>
              </a:rPr>
              <a:t>https://data.economie.gouv.fr/explore/dataset/prix-carburants-fichier-instantane-test-ods-copie/api/</a:t>
            </a:r>
            <a:endParaRPr sz="10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a:t>
            </a:r>
            <a:endParaRPr/>
          </a:p>
        </p:txBody>
      </p:sp>
      <p:sp>
        <p:nvSpPr>
          <p:cNvPr id="533" name="Google Shape;533;p42"/>
          <p:cNvSpPr/>
          <p:nvPr/>
        </p:nvSpPr>
        <p:spPr>
          <a:xfrm>
            <a:off x="428700" y="2735050"/>
            <a:ext cx="2469600" cy="500100"/>
          </a:xfrm>
          <a:prstGeom prst="homePlate">
            <a:avLst>
              <a:gd fmla="val 50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Ingestion</a:t>
            </a:r>
            <a:endParaRPr>
              <a:latin typeface="Lato"/>
              <a:ea typeface="Lato"/>
              <a:cs typeface="Lato"/>
              <a:sym typeface="Lato"/>
            </a:endParaRPr>
          </a:p>
        </p:txBody>
      </p:sp>
      <p:sp>
        <p:nvSpPr>
          <p:cNvPr id="534" name="Google Shape;534;p42"/>
          <p:cNvSpPr/>
          <p:nvPr/>
        </p:nvSpPr>
        <p:spPr>
          <a:xfrm>
            <a:off x="2898300" y="2255350"/>
            <a:ext cx="2867700" cy="479700"/>
          </a:xfrm>
          <a:prstGeom prst="chevron">
            <a:avLst>
              <a:gd fmla="val 50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Organisation</a:t>
            </a:r>
            <a:endParaRPr>
              <a:latin typeface="Lato"/>
              <a:ea typeface="Lato"/>
              <a:cs typeface="Lato"/>
              <a:sym typeface="Lato"/>
            </a:endParaRPr>
          </a:p>
        </p:txBody>
      </p:sp>
      <p:sp>
        <p:nvSpPr>
          <p:cNvPr id="535" name="Google Shape;535;p42"/>
          <p:cNvSpPr/>
          <p:nvPr/>
        </p:nvSpPr>
        <p:spPr>
          <a:xfrm>
            <a:off x="2898300" y="3235150"/>
            <a:ext cx="2867700" cy="479700"/>
          </a:xfrm>
          <a:prstGeom prst="chevron">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Processing</a:t>
            </a:r>
            <a:endParaRPr>
              <a:latin typeface="Lato"/>
              <a:ea typeface="Lato"/>
              <a:cs typeface="Lato"/>
              <a:sym typeface="Lato"/>
            </a:endParaRPr>
          </a:p>
        </p:txBody>
      </p:sp>
      <p:sp>
        <p:nvSpPr>
          <p:cNvPr id="536" name="Google Shape;536;p42"/>
          <p:cNvSpPr/>
          <p:nvPr/>
        </p:nvSpPr>
        <p:spPr>
          <a:xfrm>
            <a:off x="5766000" y="2745250"/>
            <a:ext cx="2867700" cy="479700"/>
          </a:xfrm>
          <a:prstGeom prst="chevron">
            <a:avLst>
              <a:gd fmla="val 50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Visualisation</a:t>
            </a:r>
            <a:endParaRPr>
              <a:latin typeface="Lato"/>
              <a:ea typeface="Lato"/>
              <a:cs typeface="Lato"/>
              <a:sym typeface="Lato"/>
            </a:endParaRPr>
          </a:p>
        </p:txBody>
      </p:sp>
      <p:sp>
        <p:nvSpPr>
          <p:cNvPr id="537" name="Google Shape;537;p42"/>
          <p:cNvSpPr/>
          <p:nvPr/>
        </p:nvSpPr>
        <p:spPr>
          <a:xfrm>
            <a:off x="306150" y="2041075"/>
            <a:ext cx="8388900" cy="1826700"/>
          </a:xfrm>
          <a:prstGeom prst="rect">
            <a:avLst/>
          </a:prstGeom>
          <a:noFill/>
          <a:ln cap="flat" cmpd="sng" w="2857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8" name="Google Shape;538;p42"/>
          <p:cNvSpPr txBox="1"/>
          <p:nvPr/>
        </p:nvSpPr>
        <p:spPr>
          <a:xfrm>
            <a:off x="1011750" y="1637275"/>
            <a:ext cx="27453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Lato"/>
                <a:ea typeface="Lato"/>
                <a:cs typeface="Lato"/>
                <a:sym typeface="Lato"/>
              </a:rPr>
              <a:t>Pipeline</a:t>
            </a:r>
            <a:endParaRPr>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C’est quoi une “data”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a:t>
            </a:r>
            <a:endParaRPr/>
          </a:p>
        </p:txBody>
      </p:sp>
      <p:sp>
        <p:nvSpPr>
          <p:cNvPr id="544" name="Google Shape;544;p43"/>
          <p:cNvSpPr/>
          <p:nvPr/>
        </p:nvSpPr>
        <p:spPr>
          <a:xfrm>
            <a:off x="428700" y="2735050"/>
            <a:ext cx="2469600" cy="500100"/>
          </a:xfrm>
          <a:prstGeom prst="homePlate">
            <a:avLst>
              <a:gd fmla="val 50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Ingestion</a:t>
            </a:r>
            <a:endParaRPr>
              <a:latin typeface="Lato"/>
              <a:ea typeface="Lato"/>
              <a:cs typeface="Lato"/>
              <a:sym typeface="Lato"/>
            </a:endParaRPr>
          </a:p>
        </p:txBody>
      </p:sp>
      <p:sp>
        <p:nvSpPr>
          <p:cNvPr id="545" name="Google Shape;545;p43"/>
          <p:cNvSpPr/>
          <p:nvPr/>
        </p:nvSpPr>
        <p:spPr>
          <a:xfrm>
            <a:off x="2898300" y="2255350"/>
            <a:ext cx="2867700" cy="479700"/>
          </a:xfrm>
          <a:prstGeom prst="chevron">
            <a:avLst>
              <a:gd fmla="val 50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Organisation</a:t>
            </a:r>
            <a:endParaRPr>
              <a:latin typeface="Lato"/>
              <a:ea typeface="Lato"/>
              <a:cs typeface="Lato"/>
              <a:sym typeface="Lato"/>
            </a:endParaRPr>
          </a:p>
        </p:txBody>
      </p:sp>
      <p:sp>
        <p:nvSpPr>
          <p:cNvPr id="546" name="Google Shape;546;p43"/>
          <p:cNvSpPr/>
          <p:nvPr/>
        </p:nvSpPr>
        <p:spPr>
          <a:xfrm>
            <a:off x="2898300" y="3235150"/>
            <a:ext cx="2867700" cy="479700"/>
          </a:xfrm>
          <a:prstGeom prst="chevron">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Processing</a:t>
            </a:r>
            <a:endParaRPr>
              <a:latin typeface="Lato"/>
              <a:ea typeface="Lato"/>
              <a:cs typeface="Lato"/>
              <a:sym typeface="Lato"/>
            </a:endParaRPr>
          </a:p>
        </p:txBody>
      </p:sp>
      <p:sp>
        <p:nvSpPr>
          <p:cNvPr id="547" name="Google Shape;547;p43"/>
          <p:cNvSpPr/>
          <p:nvPr/>
        </p:nvSpPr>
        <p:spPr>
          <a:xfrm>
            <a:off x="5766000" y="2745250"/>
            <a:ext cx="2867700" cy="479700"/>
          </a:xfrm>
          <a:prstGeom prst="chevron">
            <a:avLst>
              <a:gd fmla="val 50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Visualisation</a:t>
            </a:r>
            <a:endParaRPr>
              <a:latin typeface="Lato"/>
              <a:ea typeface="Lato"/>
              <a:cs typeface="Lato"/>
              <a:sym typeface="Lato"/>
            </a:endParaRPr>
          </a:p>
        </p:txBody>
      </p:sp>
      <p:sp>
        <p:nvSpPr>
          <p:cNvPr id="548" name="Google Shape;548;p43"/>
          <p:cNvSpPr/>
          <p:nvPr/>
        </p:nvSpPr>
        <p:spPr>
          <a:xfrm>
            <a:off x="306150" y="2041075"/>
            <a:ext cx="8388900" cy="1826700"/>
          </a:xfrm>
          <a:prstGeom prst="rect">
            <a:avLst/>
          </a:prstGeom>
          <a:noFill/>
          <a:ln cap="flat" cmpd="sng" w="2857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49" name="Google Shape;549;p43"/>
          <p:cNvSpPr txBox="1"/>
          <p:nvPr/>
        </p:nvSpPr>
        <p:spPr>
          <a:xfrm>
            <a:off x="1011750" y="1637275"/>
            <a:ext cx="27453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latin typeface="Lato"/>
                <a:ea typeface="Lato"/>
                <a:cs typeface="Lato"/>
                <a:sym typeface="Lato"/>
              </a:rPr>
              <a:t>Pipeline</a:t>
            </a:r>
            <a:endParaRPr>
              <a:solidFill>
                <a:srgbClr val="FFFFFF"/>
              </a:solidFill>
              <a:latin typeface="Lato"/>
              <a:ea typeface="Lato"/>
              <a:cs typeface="Lato"/>
              <a:sym typeface="Lato"/>
            </a:endParaRPr>
          </a:p>
        </p:txBody>
      </p:sp>
      <p:sp>
        <p:nvSpPr>
          <p:cNvPr id="550" name="Google Shape;550;p43"/>
          <p:cNvSpPr/>
          <p:nvPr/>
        </p:nvSpPr>
        <p:spPr>
          <a:xfrm>
            <a:off x="2791350" y="3173875"/>
            <a:ext cx="3081600" cy="7959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1" name="Google Shape;551;p43"/>
          <p:cNvSpPr txBox="1"/>
          <p:nvPr/>
        </p:nvSpPr>
        <p:spPr>
          <a:xfrm>
            <a:off x="4088275" y="3867775"/>
            <a:ext cx="30816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F0000"/>
                </a:solidFill>
                <a:latin typeface="Lato"/>
                <a:ea typeface="Lato"/>
                <a:cs typeface="Lato"/>
                <a:sym typeface="Lato"/>
              </a:rPr>
              <a:t>Cloud Programming</a:t>
            </a:r>
            <a:endParaRPr b="1">
              <a:solidFill>
                <a:srgbClr val="FF0000"/>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 des bases de données</a:t>
            </a:r>
            <a:endParaRPr/>
          </a:p>
        </p:txBody>
      </p:sp>
      <p:sp>
        <p:nvSpPr>
          <p:cNvPr id="557" name="Google Shape;557;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Il existe aujourd’hui 2 grands types de bases de données : </a:t>
            </a:r>
            <a:r>
              <a:rPr b="1" lang="fr"/>
              <a:t>Relationnelles </a:t>
            </a:r>
            <a:r>
              <a:rPr lang="fr"/>
              <a:t>et </a:t>
            </a:r>
            <a:r>
              <a:rPr b="1" lang="fr"/>
              <a:t>Non Relationnelles.</a:t>
            </a:r>
            <a:endParaRPr b="1"/>
          </a:p>
        </p:txBody>
      </p:sp>
      <p:sp>
        <p:nvSpPr>
          <p:cNvPr id="558" name="Google Shape;558;p44"/>
          <p:cNvSpPr/>
          <p:nvPr/>
        </p:nvSpPr>
        <p:spPr>
          <a:xfrm>
            <a:off x="782925" y="2606425"/>
            <a:ext cx="7769700" cy="191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Bases de données</a:t>
            </a:r>
            <a:endParaRPr/>
          </a:p>
        </p:txBody>
      </p:sp>
      <p:sp>
        <p:nvSpPr>
          <p:cNvPr id="559" name="Google Shape;559;p44"/>
          <p:cNvSpPr/>
          <p:nvPr/>
        </p:nvSpPr>
        <p:spPr>
          <a:xfrm>
            <a:off x="1476650" y="3359650"/>
            <a:ext cx="2477700" cy="921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Bases de données Relationnelles</a:t>
            </a:r>
            <a:endParaRPr/>
          </a:p>
        </p:txBody>
      </p:sp>
      <p:sp>
        <p:nvSpPr>
          <p:cNvPr id="560" name="Google Shape;560;p44"/>
          <p:cNvSpPr/>
          <p:nvPr/>
        </p:nvSpPr>
        <p:spPr>
          <a:xfrm>
            <a:off x="5573375" y="3359650"/>
            <a:ext cx="2477700" cy="921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Bases de données </a:t>
            </a:r>
            <a:endParaRPr/>
          </a:p>
          <a:p>
            <a:pPr indent="0" lvl="0" marL="0" rtl="0" algn="ctr">
              <a:spcBef>
                <a:spcPts val="0"/>
              </a:spcBef>
              <a:spcAft>
                <a:spcPts val="0"/>
              </a:spcAft>
              <a:buNone/>
            </a:pPr>
            <a:r>
              <a:rPr lang="fr"/>
              <a:t>Non Relationnelles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Bases de données relationnelles</a:t>
            </a:r>
            <a:endParaRPr/>
          </a:p>
        </p:txBody>
      </p:sp>
      <p:sp>
        <p:nvSpPr>
          <p:cNvPr id="566" name="Google Shape;566;p45"/>
          <p:cNvSpPr txBox="1"/>
          <p:nvPr>
            <p:ph idx="1" type="body"/>
          </p:nvPr>
        </p:nvSpPr>
        <p:spPr>
          <a:xfrm>
            <a:off x="1297500" y="1186550"/>
            <a:ext cx="3383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Bénéfices : </a:t>
            </a:r>
            <a:endParaRPr/>
          </a:p>
          <a:p>
            <a:pPr indent="0" lvl="0" marL="0" rtl="0" algn="l">
              <a:spcBef>
                <a:spcPts val="1200"/>
              </a:spcBef>
              <a:spcAft>
                <a:spcPts val="0"/>
              </a:spcAft>
              <a:buNone/>
            </a:pPr>
            <a:r>
              <a:rPr lang="fr"/>
              <a:t>Faciles à utiliser</a:t>
            </a:r>
            <a:endParaRPr/>
          </a:p>
          <a:p>
            <a:pPr indent="0" lvl="0" marL="0" rtl="0" algn="l">
              <a:spcBef>
                <a:spcPts val="1200"/>
              </a:spcBef>
              <a:spcAft>
                <a:spcPts val="0"/>
              </a:spcAft>
              <a:buNone/>
            </a:pPr>
            <a:r>
              <a:rPr lang="fr"/>
              <a:t>Intégrité de la donnée </a:t>
            </a:r>
            <a:endParaRPr/>
          </a:p>
          <a:p>
            <a:pPr indent="0" lvl="0" marL="0" rtl="0" algn="l">
              <a:spcBef>
                <a:spcPts val="1200"/>
              </a:spcBef>
              <a:spcAft>
                <a:spcPts val="0"/>
              </a:spcAft>
              <a:buNone/>
            </a:pPr>
            <a:r>
              <a:rPr lang="fr"/>
              <a:t>Stockage de la donnée réduit</a:t>
            </a:r>
            <a:endParaRPr/>
          </a:p>
          <a:p>
            <a:pPr indent="0" lvl="0" marL="0" rtl="0" algn="l">
              <a:spcBef>
                <a:spcPts val="1200"/>
              </a:spcBef>
              <a:spcAft>
                <a:spcPts val="1200"/>
              </a:spcAft>
              <a:buNone/>
            </a:pPr>
            <a:r>
              <a:rPr lang="fr"/>
              <a:t>Langage commun (Structured Query Language ou SQL)</a:t>
            </a:r>
            <a:endParaRPr/>
          </a:p>
        </p:txBody>
      </p:sp>
      <p:sp>
        <p:nvSpPr>
          <p:cNvPr id="567" name="Google Shape;567;p45"/>
          <p:cNvSpPr txBox="1"/>
          <p:nvPr>
            <p:ph idx="1" type="body"/>
          </p:nvPr>
        </p:nvSpPr>
        <p:spPr>
          <a:xfrm>
            <a:off x="5225225" y="916800"/>
            <a:ext cx="3683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200"/>
              <a:t>Les bases de données relationnelles sont idéales quand vous : </a:t>
            </a:r>
            <a:endParaRPr sz="1200"/>
          </a:p>
          <a:p>
            <a:pPr indent="0" lvl="0" marL="0" rtl="0" algn="l">
              <a:spcBef>
                <a:spcPts val="1200"/>
              </a:spcBef>
              <a:spcAft>
                <a:spcPts val="0"/>
              </a:spcAft>
              <a:buNone/>
            </a:pPr>
            <a:r>
              <a:rPr lang="fr" sz="1200"/>
              <a:t>Avez besoin d’avoir un schéma de règle strict, une compliance ACID et une haute qualité de la donnée </a:t>
            </a:r>
            <a:endParaRPr sz="1200"/>
          </a:p>
          <a:p>
            <a:pPr indent="0" lvl="0" marL="0" rtl="0" algn="l">
              <a:spcBef>
                <a:spcPts val="1200"/>
              </a:spcBef>
              <a:spcAft>
                <a:spcPts val="0"/>
              </a:spcAft>
              <a:buNone/>
            </a:pPr>
            <a:r>
              <a:rPr lang="fr" sz="1200"/>
              <a:t>Vous n’avez pas besoin d’une capacité en lecture/écriture extrême (plusieurs milliers par seconde)</a:t>
            </a:r>
            <a:endParaRPr sz="1200"/>
          </a:p>
          <a:p>
            <a:pPr indent="0" lvl="0" marL="0" rtl="0" algn="l">
              <a:spcBef>
                <a:spcPts val="1200"/>
              </a:spcBef>
              <a:spcAft>
                <a:spcPts val="1200"/>
              </a:spcAft>
              <a:buNone/>
            </a:pPr>
            <a:r>
              <a:rPr lang="fr" sz="1200"/>
              <a:t>Quand vous n’avez pas besoin d’une extrème performance</a:t>
            </a:r>
            <a:endParaRPr sz="1200"/>
          </a:p>
        </p:txBody>
      </p:sp>
      <p:pic>
        <p:nvPicPr>
          <p:cNvPr descr="preencoded.png" id="568" name="Google Shape;568;p45"/>
          <p:cNvPicPr preferRelativeResize="0"/>
          <p:nvPr/>
        </p:nvPicPr>
        <p:blipFill rotWithShape="1">
          <a:blip r:embed="rId3">
            <a:alphaModFix/>
          </a:blip>
          <a:srcRect b="0" l="0" r="0" t="0"/>
          <a:stretch/>
        </p:blipFill>
        <p:spPr>
          <a:xfrm>
            <a:off x="2035969" y="3424833"/>
            <a:ext cx="5027339" cy="158829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Avantage des bases de données non relationnelles</a:t>
            </a:r>
            <a:endParaRPr/>
          </a:p>
        </p:txBody>
      </p:sp>
      <p:sp>
        <p:nvSpPr>
          <p:cNvPr id="574" name="Google Shape;574;p46"/>
          <p:cNvSpPr txBox="1"/>
          <p:nvPr>
            <p:ph idx="1" type="body"/>
          </p:nvPr>
        </p:nvSpPr>
        <p:spPr>
          <a:xfrm>
            <a:off x="1297500" y="1217425"/>
            <a:ext cx="3383100" cy="3627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fr"/>
              <a:t>Bénéfices : </a:t>
            </a:r>
            <a:endParaRPr/>
          </a:p>
          <a:p>
            <a:pPr indent="0" lvl="0" marL="0" rtl="0" algn="l">
              <a:spcBef>
                <a:spcPts val="1200"/>
              </a:spcBef>
              <a:spcAft>
                <a:spcPts val="0"/>
              </a:spcAft>
              <a:buNone/>
            </a:pPr>
            <a:r>
              <a:rPr lang="fr"/>
              <a:t>Données non structurées qui peuvent être stockées et traitées</a:t>
            </a:r>
            <a:endParaRPr/>
          </a:p>
          <a:p>
            <a:pPr indent="0" lvl="0" marL="0" rtl="0" algn="l">
              <a:spcBef>
                <a:spcPts val="1200"/>
              </a:spcBef>
              <a:spcAft>
                <a:spcPts val="0"/>
              </a:spcAft>
              <a:buNone/>
            </a:pPr>
            <a:r>
              <a:rPr lang="fr"/>
              <a:t>Les bases de données sont plus facilement évolutives et peuvent gérer des quantités de données plus importantes</a:t>
            </a:r>
            <a:endParaRPr/>
          </a:p>
          <a:p>
            <a:pPr indent="0" lvl="0" marL="0" rtl="0" algn="l">
              <a:spcBef>
                <a:spcPts val="1200"/>
              </a:spcBef>
              <a:spcAft>
                <a:spcPts val="0"/>
              </a:spcAft>
              <a:buNone/>
            </a:pPr>
            <a:r>
              <a:rPr lang="fr"/>
              <a:t>Les données peuvent être  stockées dans différents formats tels que des documents, des graphes ou des paires clé-valeur</a:t>
            </a:r>
            <a:endParaRPr/>
          </a:p>
          <a:p>
            <a:pPr indent="0" lvl="0" marL="0" rtl="0" algn="l">
              <a:spcBef>
                <a:spcPts val="1200"/>
              </a:spcBef>
              <a:spcAft>
                <a:spcPts val="0"/>
              </a:spcAft>
              <a:buNone/>
            </a:pPr>
            <a:r>
              <a:rPr lang="fr"/>
              <a:t>Les bases de données non relationnelles sont plus flexibles et peuvent être adaptées à différents formats de données.</a:t>
            </a:r>
            <a:endParaRPr/>
          </a:p>
          <a:p>
            <a:pPr indent="0" lvl="0" marL="0" rtl="0" algn="l">
              <a:spcBef>
                <a:spcPts val="1200"/>
              </a:spcBef>
              <a:spcAft>
                <a:spcPts val="1200"/>
              </a:spcAft>
              <a:buNone/>
            </a:pPr>
            <a:r>
              <a:rPr lang="fr"/>
              <a:t>Les requêtes peuvent être exécutées sur plusieurs noeuds ce qui améliore les performances</a:t>
            </a:r>
            <a:endParaRPr/>
          </a:p>
        </p:txBody>
      </p:sp>
      <p:sp>
        <p:nvSpPr>
          <p:cNvPr id="575" name="Google Shape;575;p46"/>
          <p:cNvSpPr txBox="1"/>
          <p:nvPr>
            <p:ph idx="1" type="body"/>
          </p:nvPr>
        </p:nvSpPr>
        <p:spPr>
          <a:xfrm>
            <a:off x="5114925" y="1462025"/>
            <a:ext cx="3683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200"/>
              <a:t>La base de données peut s’étendre horizontalement pour pouvoir gérer la quantité de données</a:t>
            </a:r>
            <a:endParaRPr sz="1200"/>
          </a:p>
          <a:p>
            <a:pPr indent="0" lvl="0" marL="0" rtl="0" algn="l">
              <a:spcBef>
                <a:spcPts val="1200"/>
              </a:spcBef>
              <a:spcAft>
                <a:spcPts val="0"/>
              </a:spcAft>
              <a:buNone/>
            </a:pPr>
            <a:r>
              <a:rPr lang="fr" sz="1200"/>
              <a:t>La donnée ne peut pas être contenue dans des modèles traditionnels (Entité Association)</a:t>
            </a:r>
            <a:endParaRPr sz="1200"/>
          </a:p>
          <a:p>
            <a:pPr indent="0" lvl="0" marL="0" rtl="0" algn="l">
              <a:spcBef>
                <a:spcPts val="1200"/>
              </a:spcBef>
              <a:spcAft>
                <a:spcPts val="1200"/>
              </a:spcAft>
              <a:buNone/>
            </a:pPr>
            <a:r>
              <a:rPr lang="fr" sz="1200"/>
              <a:t>La lecture/écriture dépasse ce que peut supporter un SGBD traditionnel</a:t>
            </a:r>
            <a:endParaRPr sz="1200"/>
          </a:p>
        </p:txBody>
      </p:sp>
      <p:pic>
        <p:nvPicPr>
          <p:cNvPr descr="preencoded.png" id="576" name="Google Shape;576;p46"/>
          <p:cNvPicPr preferRelativeResize="0"/>
          <p:nvPr/>
        </p:nvPicPr>
        <p:blipFill rotWithShape="1">
          <a:blip r:embed="rId3">
            <a:alphaModFix/>
          </a:blip>
          <a:srcRect b="0" l="0" r="0" t="0"/>
          <a:stretch/>
        </p:blipFill>
        <p:spPr>
          <a:xfrm>
            <a:off x="5114925" y="3769975"/>
            <a:ext cx="1215108" cy="1075358"/>
          </a:xfrm>
          <a:prstGeom prst="rect">
            <a:avLst/>
          </a:prstGeom>
          <a:noFill/>
          <a:ln>
            <a:noFill/>
          </a:ln>
        </p:spPr>
      </p:pic>
      <p:pic>
        <p:nvPicPr>
          <p:cNvPr descr="preencoded.png" id="577" name="Google Shape;577;p46"/>
          <p:cNvPicPr preferRelativeResize="0"/>
          <p:nvPr/>
        </p:nvPicPr>
        <p:blipFill rotWithShape="1">
          <a:blip r:embed="rId4">
            <a:alphaModFix/>
          </a:blip>
          <a:srcRect b="0" l="0" r="0" t="0"/>
          <a:stretch/>
        </p:blipFill>
        <p:spPr>
          <a:xfrm>
            <a:off x="6809299" y="3773024"/>
            <a:ext cx="1409551" cy="10692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Introduction</a:t>
            </a:r>
            <a:endParaRPr/>
          </a:p>
        </p:txBody>
      </p:sp>
      <p:sp>
        <p:nvSpPr>
          <p:cNvPr id="583" name="Google Shape;583;p47"/>
          <p:cNvSpPr txBox="1"/>
          <p:nvPr>
            <p:ph idx="1" type="body"/>
          </p:nvPr>
        </p:nvSpPr>
        <p:spPr>
          <a:xfrm>
            <a:off x="1297500" y="1567550"/>
            <a:ext cx="7038900" cy="150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bases de données NoSQL sont conçues pour gérer des volumes massifs de données non </a:t>
            </a:r>
            <a:r>
              <a:rPr b="1" lang="fr"/>
              <a:t>structurées </a:t>
            </a:r>
            <a:r>
              <a:rPr lang="fr"/>
              <a:t>ou </a:t>
            </a:r>
            <a:r>
              <a:rPr b="1" lang="fr"/>
              <a:t>semi-structurées</a:t>
            </a:r>
            <a:r>
              <a:rPr lang="fr"/>
              <a:t>, ainsi que pour offrir une évolutivité horizontale. </a:t>
            </a:r>
            <a:endParaRPr/>
          </a:p>
          <a:p>
            <a:pPr indent="0" lvl="0" marL="0" rtl="0" algn="l">
              <a:spcBef>
                <a:spcPts val="1200"/>
              </a:spcBef>
              <a:spcAft>
                <a:spcPts val="1200"/>
              </a:spcAft>
              <a:buNone/>
            </a:pPr>
            <a:r>
              <a:rPr lang="fr"/>
              <a:t>La représentation et l'optimisation des données dans un contexte NoSQL nécessitent une compréhension approfondie des modèles de données, des requêtes et des besoins spécifiques de l'application.</a:t>
            </a:r>
            <a:endParaRPr/>
          </a:p>
        </p:txBody>
      </p:sp>
      <p:pic>
        <p:nvPicPr>
          <p:cNvPr id="584" name="Google Shape;584;p47"/>
          <p:cNvPicPr preferRelativeResize="0"/>
          <p:nvPr/>
        </p:nvPicPr>
        <p:blipFill>
          <a:blip r:embed="rId3">
            <a:alphaModFix/>
          </a:blip>
          <a:stretch>
            <a:fillRect/>
          </a:stretch>
        </p:blipFill>
        <p:spPr>
          <a:xfrm>
            <a:off x="2859725" y="2934025"/>
            <a:ext cx="3947249" cy="2036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Modèles de Données en NoSQL</a:t>
            </a:r>
            <a:endParaRPr/>
          </a:p>
        </p:txBody>
      </p:sp>
      <p:sp>
        <p:nvSpPr>
          <p:cNvPr id="590" name="Google Shape;590;p4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fr"/>
              <a:t>Les bases de données NoSQL prennent en charge divers modèles de données, notamment :</a:t>
            </a:r>
            <a:endParaRPr/>
          </a:p>
          <a:p>
            <a:pPr indent="0" lvl="0" marL="0" rtl="0" algn="l">
              <a:spcBef>
                <a:spcPts val="1200"/>
              </a:spcBef>
              <a:spcAft>
                <a:spcPts val="0"/>
              </a:spcAft>
              <a:buNone/>
            </a:pPr>
            <a:r>
              <a:rPr lang="fr"/>
              <a:t>Document : Stocke les données dans des documents (par exemple, JSON ou BSON) pouvant être hiérarchiques.</a:t>
            </a:r>
            <a:endParaRPr/>
          </a:p>
          <a:p>
            <a:pPr indent="0" lvl="0" marL="0" rtl="0" algn="l">
              <a:spcBef>
                <a:spcPts val="1200"/>
              </a:spcBef>
              <a:spcAft>
                <a:spcPts val="0"/>
              </a:spcAft>
              <a:buNone/>
            </a:pPr>
            <a:r>
              <a:rPr lang="fr"/>
              <a:t>JSON : JavaScript Object Notation</a:t>
            </a:r>
            <a:endParaRPr/>
          </a:p>
          <a:p>
            <a:pPr indent="0" lvl="0" marL="0" rtl="0" algn="l">
              <a:spcBef>
                <a:spcPts val="1200"/>
              </a:spcBef>
              <a:spcAft>
                <a:spcPts val="0"/>
              </a:spcAft>
              <a:buNone/>
            </a:pPr>
            <a:r>
              <a:rPr lang="fr"/>
              <a:t>BSON : Binary JSON (développé par MongoDB)</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Modèle de données en NoSQL</a:t>
            </a:r>
            <a:endParaRPr/>
          </a:p>
        </p:txBody>
      </p:sp>
      <p:sp>
        <p:nvSpPr>
          <p:cNvPr id="596" name="Google Shape;596;p4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Clé-Valeur : Stocke les données sous forme de paires clé-valeur.</a:t>
            </a:r>
            <a:endParaRPr/>
          </a:p>
        </p:txBody>
      </p:sp>
      <p:pic>
        <p:nvPicPr>
          <p:cNvPr id="597" name="Google Shape;597;p49"/>
          <p:cNvPicPr preferRelativeResize="0"/>
          <p:nvPr/>
        </p:nvPicPr>
        <p:blipFill>
          <a:blip r:embed="rId3">
            <a:alphaModFix/>
          </a:blip>
          <a:stretch>
            <a:fillRect/>
          </a:stretch>
        </p:blipFill>
        <p:spPr>
          <a:xfrm>
            <a:off x="1696325" y="2148225"/>
            <a:ext cx="5284150" cy="2726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1" name="Shape 601"/>
        <p:cNvGrpSpPr/>
        <p:nvPr/>
      </p:nvGrpSpPr>
      <p:grpSpPr>
        <a:xfrm>
          <a:off x="0" y="0"/>
          <a:ext cx="0" cy="0"/>
          <a:chOff x="0" y="0"/>
          <a:chExt cx="0" cy="0"/>
        </a:xfrm>
      </p:grpSpPr>
      <p:sp>
        <p:nvSpPr>
          <p:cNvPr id="602" name="Google Shape;602;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dk1"/>
                </a:solidFill>
              </a:rPr>
              <a:t>Modèles de données en NoSQL</a:t>
            </a:r>
            <a:endParaRPr>
              <a:solidFill>
                <a:schemeClr val="dk1"/>
              </a:solidFill>
            </a:endParaRPr>
          </a:p>
        </p:txBody>
      </p:sp>
      <p:sp>
        <p:nvSpPr>
          <p:cNvPr id="603" name="Google Shape;603;p5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fr">
                <a:solidFill>
                  <a:schemeClr val="dk1"/>
                </a:solidFill>
              </a:rPr>
              <a:t>Colonnes Familles </a:t>
            </a:r>
            <a:r>
              <a:rPr lang="fr">
                <a:solidFill>
                  <a:schemeClr val="dk1"/>
                </a:solidFill>
              </a:rPr>
              <a:t>: Stocke les données sous forme de colonnes plutôt que de lignes, adapté aux cas d'utilisation de type base de données en colonnes.</a:t>
            </a:r>
            <a:endParaRPr>
              <a:solidFill>
                <a:schemeClr val="dk1"/>
              </a:solidFill>
            </a:endParaRPr>
          </a:p>
        </p:txBody>
      </p:sp>
      <p:pic>
        <p:nvPicPr>
          <p:cNvPr id="604" name="Google Shape;604;p50"/>
          <p:cNvPicPr preferRelativeResize="0"/>
          <p:nvPr/>
        </p:nvPicPr>
        <p:blipFill>
          <a:blip r:embed="rId3">
            <a:alphaModFix/>
          </a:blip>
          <a:stretch>
            <a:fillRect/>
          </a:stretch>
        </p:blipFill>
        <p:spPr>
          <a:xfrm>
            <a:off x="255125" y="2264925"/>
            <a:ext cx="8541899" cy="2520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Conception de Schéma Flexible</a:t>
            </a:r>
            <a:endParaRPr/>
          </a:p>
        </p:txBody>
      </p:sp>
      <p:sp>
        <p:nvSpPr>
          <p:cNvPr id="610" name="Google Shape;610;p51"/>
          <p:cNvSpPr txBox="1"/>
          <p:nvPr>
            <p:ph idx="1" type="body"/>
          </p:nvPr>
        </p:nvSpPr>
        <p:spPr>
          <a:xfrm>
            <a:off x="1297500" y="1567550"/>
            <a:ext cx="7038900" cy="12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L'un des avantages clés des bases de données NoSQL est la flexibilité du schéma. Vous pouvez ajouter de nouveaux champs ou modifier la structure des données sans avoir à migrer une base de données complexe. Cette flexibilité permet de s'adapter rapidement aux besoins changeants de l'application.</a:t>
            </a:r>
            <a:endParaRPr/>
          </a:p>
        </p:txBody>
      </p:sp>
      <p:sp>
        <p:nvSpPr>
          <p:cNvPr id="611" name="Google Shape;611;p51"/>
          <p:cNvSpPr/>
          <p:nvPr/>
        </p:nvSpPr>
        <p:spPr>
          <a:xfrm>
            <a:off x="1500200" y="2796350"/>
            <a:ext cx="1163400" cy="4287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 1</a:t>
            </a:r>
            <a:endParaRPr>
              <a:latin typeface="Lato"/>
              <a:ea typeface="Lato"/>
              <a:cs typeface="Lato"/>
              <a:sym typeface="Lato"/>
            </a:endParaRPr>
          </a:p>
        </p:txBody>
      </p:sp>
      <p:sp>
        <p:nvSpPr>
          <p:cNvPr id="612" name="Google Shape;612;p51"/>
          <p:cNvSpPr/>
          <p:nvPr/>
        </p:nvSpPr>
        <p:spPr>
          <a:xfrm>
            <a:off x="1500200" y="3387575"/>
            <a:ext cx="1163400" cy="4287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 2</a:t>
            </a:r>
            <a:endParaRPr>
              <a:latin typeface="Lato"/>
              <a:ea typeface="Lato"/>
              <a:cs typeface="Lato"/>
              <a:sym typeface="Lato"/>
            </a:endParaRPr>
          </a:p>
        </p:txBody>
      </p:sp>
      <p:sp>
        <p:nvSpPr>
          <p:cNvPr id="613" name="Google Shape;613;p51"/>
          <p:cNvSpPr/>
          <p:nvPr/>
        </p:nvSpPr>
        <p:spPr>
          <a:xfrm>
            <a:off x="1500200" y="3978800"/>
            <a:ext cx="1163400" cy="4287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 3</a:t>
            </a:r>
            <a:endParaRPr>
              <a:latin typeface="Lato"/>
              <a:ea typeface="Lato"/>
              <a:cs typeface="Lato"/>
              <a:sym typeface="Lato"/>
            </a:endParaRPr>
          </a:p>
        </p:txBody>
      </p:sp>
      <p:sp>
        <p:nvSpPr>
          <p:cNvPr id="614" name="Google Shape;614;p51"/>
          <p:cNvSpPr/>
          <p:nvPr/>
        </p:nvSpPr>
        <p:spPr>
          <a:xfrm>
            <a:off x="3357550" y="2821850"/>
            <a:ext cx="26841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Attributs</a:t>
            </a:r>
            <a:endParaRPr>
              <a:latin typeface="Lato"/>
              <a:ea typeface="Lato"/>
              <a:cs typeface="Lato"/>
              <a:sym typeface="Lato"/>
            </a:endParaRPr>
          </a:p>
        </p:txBody>
      </p:sp>
      <p:sp>
        <p:nvSpPr>
          <p:cNvPr id="615" name="Google Shape;615;p51"/>
          <p:cNvSpPr/>
          <p:nvPr/>
        </p:nvSpPr>
        <p:spPr>
          <a:xfrm>
            <a:off x="3357550" y="3413075"/>
            <a:ext cx="17961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Attributs</a:t>
            </a:r>
            <a:endParaRPr>
              <a:latin typeface="Lato"/>
              <a:ea typeface="Lato"/>
              <a:cs typeface="Lato"/>
              <a:sym typeface="Lato"/>
            </a:endParaRPr>
          </a:p>
        </p:txBody>
      </p:sp>
      <p:sp>
        <p:nvSpPr>
          <p:cNvPr id="616" name="Google Shape;616;p51"/>
          <p:cNvSpPr/>
          <p:nvPr/>
        </p:nvSpPr>
        <p:spPr>
          <a:xfrm>
            <a:off x="3357550" y="4004300"/>
            <a:ext cx="45210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Attributs</a:t>
            </a:r>
            <a:endParaRPr>
              <a:latin typeface="Lato"/>
              <a:ea typeface="Lato"/>
              <a:cs typeface="Lato"/>
              <a:sym typeface="Lato"/>
            </a:endParaRPr>
          </a:p>
        </p:txBody>
      </p:sp>
      <p:cxnSp>
        <p:nvCxnSpPr>
          <p:cNvPr id="617" name="Google Shape;617;p51"/>
          <p:cNvCxnSpPr>
            <a:stCxn id="611" idx="6"/>
            <a:endCxn id="614" idx="1"/>
          </p:cNvCxnSpPr>
          <p:nvPr/>
        </p:nvCxnSpPr>
        <p:spPr>
          <a:xfrm>
            <a:off x="2663600" y="3010700"/>
            <a:ext cx="693900" cy="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51"/>
          <p:cNvCxnSpPr>
            <a:stCxn id="612" idx="6"/>
            <a:endCxn id="615" idx="1"/>
          </p:cNvCxnSpPr>
          <p:nvPr/>
        </p:nvCxnSpPr>
        <p:spPr>
          <a:xfrm>
            <a:off x="2663600" y="3601925"/>
            <a:ext cx="693900" cy="0"/>
          </a:xfrm>
          <a:prstGeom prst="straightConnector1">
            <a:avLst/>
          </a:prstGeom>
          <a:noFill/>
          <a:ln cap="flat" cmpd="sng" w="9525">
            <a:solidFill>
              <a:schemeClr val="dk2"/>
            </a:solidFill>
            <a:prstDash val="solid"/>
            <a:round/>
            <a:headEnd len="med" w="med" type="none"/>
            <a:tailEnd len="med" w="med" type="triangle"/>
          </a:ln>
        </p:spPr>
      </p:cxnSp>
      <p:cxnSp>
        <p:nvCxnSpPr>
          <p:cNvPr id="619" name="Google Shape;619;p51"/>
          <p:cNvCxnSpPr>
            <a:stCxn id="613" idx="6"/>
            <a:endCxn id="616" idx="1"/>
          </p:cNvCxnSpPr>
          <p:nvPr/>
        </p:nvCxnSpPr>
        <p:spPr>
          <a:xfrm>
            <a:off x="2663600" y="4193150"/>
            <a:ext cx="693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2"/>
          <p:cNvSpPr/>
          <p:nvPr/>
        </p:nvSpPr>
        <p:spPr>
          <a:xfrm>
            <a:off x="3357550" y="2821850"/>
            <a:ext cx="26841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Attributs</a:t>
            </a:r>
            <a:endParaRPr>
              <a:latin typeface="Lato"/>
              <a:ea typeface="Lato"/>
              <a:cs typeface="Lato"/>
              <a:sym typeface="Lato"/>
            </a:endParaRPr>
          </a:p>
        </p:txBody>
      </p:sp>
      <p:sp>
        <p:nvSpPr>
          <p:cNvPr id="625" name="Google Shape;625;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Modèle de données en NoSQL</a:t>
            </a:r>
            <a:endParaRPr/>
          </a:p>
        </p:txBody>
      </p:sp>
      <p:sp>
        <p:nvSpPr>
          <p:cNvPr id="626" name="Google Shape;626;p52"/>
          <p:cNvSpPr txBox="1"/>
          <p:nvPr>
            <p:ph idx="1" type="body"/>
          </p:nvPr>
        </p:nvSpPr>
        <p:spPr>
          <a:xfrm>
            <a:off x="1297500" y="1567550"/>
            <a:ext cx="7038900" cy="50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Graphe : Stocke les données sous forme de graphes, adapté aux données interconnectées.</a:t>
            </a:r>
            <a:endParaRPr/>
          </a:p>
        </p:txBody>
      </p:sp>
      <p:sp>
        <p:nvSpPr>
          <p:cNvPr id="627" name="Google Shape;627;p52"/>
          <p:cNvSpPr/>
          <p:nvPr/>
        </p:nvSpPr>
        <p:spPr>
          <a:xfrm>
            <a:off x="1551225" y="2133363"/>
            <a:ext cx="1163400" cy="4287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 1</a:t>
            </a:r>
            <a:endParaRPr>
              <a:latin typeface="Lato"/>
              <a:ea typeface="Lato"/>
              <a:cs typeface="Lato"/>
              <a:sym typeface="Lato"/>
            </a:endParaRPr>
          </a:p>
        </p:txBody>
      </p:sp>
      <p:sp>
        <p:nvSpPr>
          <p:cNvPr id="628" name="Google Shape;628;p52"/>
          <p:cNvSpPr/>
          <p:nvPr/>
        </p:nvSpPr>
        <p:spPr>
          <a:xfrm>
            <a:off x="5225155" y="2862898"/>
            <a:ext cx="724500" cy="2943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 2</a:t>
            </a:r>
            <a:endParaRPr>
              <a:latin typeface="Lato"/>
              <a:ea typeface="Lato"/>
              <a:cs typeface="Lato"/>
              <a:sym typeface="Lato"/>
            </a:endParaRPr>
          </a:p>
        </p:txBody>
      </p:sp>
      <p:sp>
        <p:nvSpPr>
          <p:cNvPr id="629" name="Google Shape;629;p52"/>
          <p:cNvSpPr/>
          <p:nvPr/>
        </p:nvSpPr>
        <p:spPr>
          <a:xfrm>
            <a:off x="3500446" y="2864541"/>
            <a:ext cx="724500" cy="2943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Id 3</a:t>
            </a:r>
            <a:endParaRPr>
              <a:latin typeface="Lato"/>
              <a:ea typeface="Lato"/>
              <a:cs typeface="Lato"/>
              <a:sym typeface="Lato"/>
            </a:endParaRPr>
          </a:p>
        </p:txBody>
      </p:sp>
      <p:sp>
        <p:nvSpPr>
          <p:cNvPr id="630" name="Google Shape;630;p52"/>
          <p:cNvSpPr/>
          <p:nvPr/>
        </p:nvSpPr>
        <p:spPr>
          <a:xfrm>
            <a:off x="6745725" y="2270075"/>
            <a:ext cx="17961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Attributs</a:t>
            </a:r>
            <a:endParaRPr>
              <a:latin typeface="Lato"/>
              <a:ea typeface="Lato"/>
              <a:cs typeface="Lato"/>
              <a:sym typeface="Lato"/>
            </a:endParaRPr>
          </a:p>
        </p:txBody>
      </p:sp>
      <p:sp>
        <p:nvSpPr>
          <p:cNvPr id="631" name="Google Shape;631;p52"/>
          <p:cNvSpPr/>
          <p:nvPr/>
        </p:nvSpPr>
        <p:spPr>
          <a:xfrm>
            <a:off x="2796250" y="4050600"/>
            <a:ext cx="45210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Attributs</a:t>
            </a:r>
            <a:endParaRPr>
              <a:latin typeface="Lato"/>
              <a:ea typeface="Lato"/>
              <a:cs typeface="Lato"/>
              <a:sym typeface="Lato"/>
            </a:endParaRPr>
          </a:p>
        </p:txBody>
      </p:sp>
      <p:cxnSp>
        <p:nvCxnSpPr>
          <p:cNvPr id="632" name="Google Shape;632;p52"/>
          <p:cNvCxnSpPr>
            <a:stCxn id="627" idx="6"/>
            <a:endCxn id="624" idx="1"/>
          </p:cNvCxnSpPr>
          <p:nvPr/>
        </p:nvCxnSpPr>
        <p:spPr>
          <a:xfrm>
            <a:off x="2714625" y="2347713"/>
            <a:ext cx="642900" cy="663000"/>
          </a:xfrm>
          <a:prstGeom prst="straightConnector1">
            <a:avLst/>
          </a:prstGeom>
          <a:noFill/>
          <a:ln cap="flat" cmpd="sng" w="9525">
            <a:solidFill>
              <a:schemeClr val="dk2"/>
            </a:solidFill>
            <a:prstDash val="solid"/>
            <a:round/>
            <a:headEnd len="med" w="med" type="none"/>
            <a:tailEnd len="med" w="med" type="triangle"/>
          </a:ln>
        </p:spPr>
      </p:cxnSp>
      <p:cxnSp>
        <p:nvCxnSpPr>
          <p:cNvPr id="633" name="Google Shape;633;p52"/>
          <p:cNvCxnSpPr>
            <a:stCxn id="628" idx="6"/>
            <a:endCxn id="630" idx="1"/>
          </p:cNvCxnSpPr>
          <p:nvPr/>
        </p:nvCxnSpPr>
        <p:spPr>
          <a:xfrm flipH="1" rot="10800000">
            <a:off x="5949655" y="2458948"/>
            <a:ext cx="796200" cy="551100"/>
          </a:xfrm>
          <a:prstGeom prst="straightConnector1">
            <a:avLst/>
          </a:prstGeom>
          <a:noFill/>
          <a:ln cap="flat" cmpd="sng" w="9525">
            <a:solidFill>
              <a:schemeClr val="dk2"/>
            </a:solidFill>
            <a:prstDash val="solid"/>
            <a:round/>
            <a:headEnd len="med" w="med" type="none"/>
            <a:tailEnd len="med" w="med" type="triangle"/>
          </a:ln>
        </p:spPr>
      </p:cxnSp>
      <p:cxnSp>
        <p:nvCxnSpPr>
          <p:cNvPr id="634" name="Google Shape;634;p52"/>
          <p:cNvCxnSpPr>
            <a:stCxn id="629" idx="6"/>
            <a:endCxn id="631" idx="1"/>
          </p:cNvCxnSpPr>
          <p:nvPr/>
        </p:nvCxnSpPr>
        <p:spPr>
          <a:xfrm flipH="1">
            <a:off x="2796346" y="3011691"/>
            <a:ext cx="1428600" cy="122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types de données</a:t>
            </a:r>
            <a:endParaRPr/>
          </a:p>
        </p:txBody>
      </p:sp>
      <p:sp>
        <p:nvSpPr>
          <p:cNvPr id="174" name="Google Shape;174;p17"/>
          <p:cNvSpPr/>
          <p:nvPr/>
        </p:nvSpPr>
        <p:spPr>
          <a:xfrm>
            <a:off x="519100" y="1585950"/>
            <a:ext cx="3753000" cy="1330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alibri"/>
                <a:ea typeface="Calibri"/>
                <a:cs typeface="Calibri"/>
                <a:sym typeface="Calibri"/>
              </a:rPr>
              <a:t>Données Quantitatives</a:t>
            </a:r>
            <a:endParaRPr b="1">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fr">
                <a:solidFill>
                  <a:schemeClr val="dk1"/>
                </a:solidFill>
                <a:latin typeface="Calibri"/>
                <a:ea typeface="Calibri"/>
                <a:cs typeface="Calibri"/>
                <a:sym typeface="Calibri"/>
              </a:rPr>
              <a:t>Ces données peuvent être mesurées et exprimées en chiffre.</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None/>
            </a:pPr>
            <a:r>
              <a:rPr i="1" lang="fr" sz="1300">
                <a:solidFill>
                  <a:schemeClr val="dk1"/>
                </a:solidFill>
                <a:latin typeface="Calibri"/>
                <a:ea typeface="Calibri"/>
                <a:cs typeface="Calibri"/>
                <a:sym typeface="Calibri"/>
              </a:rPr>
              <a:t>Revenus, chiffres, âges…</a:t>
            </a:r>
            <a:endParaRPr i="1" sz="1300">
              <a:solidFill>
                <a:schemeClr val="dk1"/>
              </a:solidFill>
              <a:latin typeface="Calibri"/>
              <a:ea typeface="Calibri"/>
              <a:cs typeface="Calibri"/>
              <a:sym typeface="Calibri"/>
            </a:endParaRPr>
          </a:p>
        </p:txBody>
      </p:sp>
      <p:sp>
        <p:nvSpPr>
          <p:cNvPr id="175" name="Google Shape;175;p17"/>
          <p:cNvSpPr/>
          <p:nvPr/>
        </p:nvSpPr>
        <p:spPr>
          <a:xfrm>
            <a:off x="4734875" y="1585950"/>
            <a:ext cx="3753000" cy="1330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alibri"/>
                <a:ea typeface="Calibri"/>
                <a:cs typeface="Calibri"/>
                <a:sym typeface="Calibri"/>
              </a:rPr>
              <a:t>Données Qualitatives</a:t>
            </a:r>
            <a:endParaRPr b="1">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fr">
                <a:solidFill>
                  <a:schemeClr val="dk1"/>
                </a:solidFill>
                <a:latin typeface="Calibri"/>
                <a:ea typeface="Calibri"/>
                <a:cs typeface="Calibri"/>
                <a:sym typeface="Calibri"/>
              </a:rPr>
              <a:t>Ces données décrivent des caractéristiques qui ne peuvent pas être mesurées. </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None/>
            </a:pPr>
            <a:r>
              <a:rPr i="1" lang="fr" sz="1300">
                <a:solidFill>
                  <a:schemeClr val="dk1"/>
                </a:solidFill>
                <a:latin typeface="Calibri"/>
                <a:ea typeface="Calibri"/>
                <a:cs typeface="Calibri"/>
                <a:sym typeface="Calibri"/>
              </a:rPr>
              <a:t>Genre, statut matrimonial, préférences…</a:t>
            </a:r>
            <a:endParaRPr i="1" sz="1300">
              <a:solidFill>
                <a:schemeClr val="dk1"/>
              </a:solidFill>
              <a:latin typeface="Calibri"/>
              <a:ea typeface="Calibri"/>
              <a:cs typeface="Calibri"/>
              <a:sym typeface="Calibri"/>
            </a:endParaRPr>
          </a:p>
        </p:txBody>
      </p:sp>
      <p:sp>
        <p:nvSpPr>
          <p:cNvPr id="176" name="Google Shape;176;p17"/>
          <p:cNvSpPr/>
          <p:nvPr/>
        </p:nvSpPr>
        <p:spPr>
          <a:xfrm>
            <a:off x="519100" y="3247100"/>
            <a:ext cx="3753000" cy="133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alibri"/>
                <a:ea typeface="Calibri"/>
                <a:cs typeface="Calibri"/>
                <a:sym typeface="Calibri"/>
              </a:rPr>
              <a:t>Données Catégorielles</a:t>
            </a:r>
            <a:endParaRPr b="1">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fr">
                <a:solidFill>
                  <a:schemeClr val="dk1"/>
                </a:solidFill>
                <a:latin typeface="Calibri"/>
                <a:ea typeface="Calibri"/>
                <a:cs typeface="Calibri"/>
                <a:sym typeface="Calibri"/>
              </a:rPr>
              <a:t>Ces données sont organisées en catégories, souvent par couleur ou symbole</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None/>
            </a:pPr>
            <a:r>
              <a:rPr i="1" lang="fr" sz="1300">
                <a:solidFill>
                  <a:schemeClr val="dk1"/>
                </a:solidFill>
                <a:latin typeface="Calibri"/>
                <a:ea typeface="Calibri"/>
                <a:cs typeface="Calibri"/>
                <a:sym typeface="Calibri"/>
              </a:rPr>
              <a:t>Classement par couleur, symboles…</a:t>
            </a:r>
            <a:endParaRPr i="1" sz="1300">
              <a:solidFill>
                <a:schemeClr val="dk1"/>
              </a:solidFill>
              <a:latin typeface="Calibri"/>
              <a:ea typeface="Calibri"/>
              <a:cs typeface="Calibri"/>
              <a:sym typeface="Calibri"/>
            </a:endParaRPr>
          </a:p>
        </p:txBody>
      </p:sp>
      <p:sp>
        <p:nvSpPr>
          <p:cNvPr id="177" name="Google Shape;177;p17"/>
          <p:cNvSpPr/>
          <p:nvPr/>
        </p:nvSpPr>
        <p:spPr>
          <a:xfrm>
            <a:off x="4734875" y="3247100"/>
            <a:ext cx="3753000" cy="13305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latin typeface="Calibri"/>
                <a:ea typeface="Calibri"/>
                <a:cs typeface="Calibri"/>
                <a:sym typeface="Calibri"/>
              </a:rPr>
              <a:t>Données Textuelles</a:t>
            </a:r>
            <a:endParaRPr b="1">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fr">
                <a:solidFill>
                  <a:schemeClr val="dk1"/>
                </a:solidFill>
                <a:latin typeface="Calibri"/>
                <a:ea typeface="Calibri"/>
                <a:cs typeface="Calibri"/>
                <a:sym typeface="Calibri"/>
              </a:rPr>
              <a:t>Ces données sont composées de phrases, paragraphes ou textes entiers.</a:t>
            </a:r>
            <a:endParaRPr>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a:p>
            <a:pPr indent="0" lvl="0" marL="0" rtl="0" algn="ctr">
              <a:spcBef>
                <a:spcPts val="0"/>
              </a:spcBef>
              <a:spcAft>
                <a:spcPts val="0"/>
              </a:spcAft>
              <a:buNone/>
            </a:pPr>
            <a:r>
              <a:rPr i="1" lang="fr" sz="1300">
                <a:solidFill>
                  <a:schemeClr val="dk1"/>
                </a:solidFill>
                <a:latin typeface="Calibri"/>
                <a:ea typeface="Calibri"/>
                <a:cs typeface="Calibri"/>
                <a:sym typeface="Calibri"/>
              </a:rPr>
              <a:t>Commentaires, critiques, articles de journaux…</a:t>
            </a:r>
            <a:endParaRPr i="1" sz="13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Etude de cas </a:t>
            </a:r>
            <a:endParaRPr/>
          </a:p>
        </p:txBody>
      </p:sp>
      <p:sp>
        <p:nvSpPr>
          <p:cNvPr id="640" name="Google Shape;640;p5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Trouvez des cas d’application au Big Data  et des domaines où une optimisation serait possible.</a:t>
            </a:r>
            <a:endParaRPr/>
          </a:p>
          <a:p>
            <a:pPr indent="0" lvl="0" marL="0" rtl="0" algn="l">
              <a:spcBef>
                <a:spcPts val="1200"/>
              </a:spcBef>
              <a:spcAft>
                <a:spcPts val="1200"/>
              </a:spcAft>
              <a:buNone/>
            </a:pPr>
            <a:r>
              <a:rPr lang="fr"/>
              <a:t>Réalisez une courte présentation sur ce cas d’application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Modélisation</a:t>
            </a:r>
            <a:r>
              <a:rPr lang="fr"/>
              <a:t> des bases de données industrielles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modèle Conceptuel de Données</a:t>
            </a:r>
            <a:endParaRPr/>
          </a:p>
        </p:txBody>
      </p:sp>
      <p:sp>
        <p:nvSpPr>
          <p:cNvPr id="651" name="Google Shape;651;p5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59942"/>
              </a:lnSpc>
              <a:spcBef>
                <a:spcPts val="0"/>
              </a:spcBef>
              <a:spcAft>
                <a:spcPts val="0"/>
              </a:spcAft>
              <a:buClr>
                <a:srgbClr val="272525"/>
              </a:buClr>
              <a:buSzPts val="1100"/>
              <a:buFont typeface="Arial"/>
              <a:buNone/>
            </a:pPr>
            <a:r>
              <a:rPr lang="fr">
                <a:solidFill>
                  <a:srgbClr val="FFFFFF"/>
                </a:solidFill>
              </a:rPr>
              <a:t>Le modèle conceptuel de données sert à la représentation abstraite des concepts et relations dans l'industrie. Il permet la description des entités impliquées dans les processus industriels et de les associer. En général, on représente ce modèle par des diagrammes entité-association ou des diagrammes de classes.</a:t>
            </a:r>
            <a:endParaRPr>
              <a:solidFill>
                <a:srgbClr val="FFFFFF"/>
              </a:solidFill>
            </a:endParaRPr>
          </a:p>
          <a:p>
            <a:pPr indent="0" lvl="0" marL="0" rtl="0" algn="l">
              <a:spcBef>
                <a:spcPts val="0"/>
              </a:spcBef>
              <a:spcAft>
                <a:spcPts val="1200"/>
              </a:spcAft>
              <a:buNone/>
            </a:pPr>
            <a:r>
              <a:t/>
            </a:r>
            <a:endParaRPr>
              <a:solidFill>
                <a:srgbClr val="FFFFFF"/>
              </a:solidFill>
            </a:endParaRPr>
          </a:p>
        </p:txBody>
      </p:sp>
      <p:sp>
        <p:nvSpPr>
          <p:cNvPr id="652" name="Google Shape;652;p55"/>
          <p:cNvSpPr/>
          <p:nvPr/>
        </p:nvSpPr>
        <p:spPr>
          <a:xfrm>
            <a:off x="2235212" y="3066161"/>
            <a:ext cx="2267400" cy="1317300"/>
          </a:xfrm>
          <a:prstGeom prst="roundRect">
            <a:avLst>
              <a:gd fmla="val 4744"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53" name="Google Shape;653;p55"/>
          <p:cNvSpPr/>
          <p:nvPr/>
        </p:nvSpPr>
        <p:spPr>
          <a:xfrm>
            <a:off x="2674478" y="3213649"/>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Arial"/>
              <a:buNone/>
            </a:pPr>
            <a:r>
              <a:rPr b="1" i="0" lang="fr" sz="1400" u="none" cap="none" strike="noStrike">
                <a:solidFill>
                  <a:srgbClr val="272525"/>
                </a:solidFill>
                <a:latin typeface="Arial"/>
                <a:ea typeface="Arial"/>
                <a:cs typeface="Arial"/>
                <a:sym typeface="Arial"/>
              </a:rPr>
              <a:t>Entités</a:t>
            </a:r>
            <a:endParaRPr b="0" i="0" sz="1400" u="none" cap="none" strike="noStrike">
              <a:solidFill>
                <a:schemeClr val="dk1"/>
              </a:solidFill>
              <a:latin typeface="Calibri"/>
              <a:ea typeface="Calibri"/>
              <a:cs typeface="Calibri"/>
              <a:sym typeface="Calibri"/>
            </a:endParaRPr>
          </a:p>
        </p:txBody>
      </p:sp>
      <p:sp>
        <p:nvSpPr>
          <p:cNvPr id="654" name="Google Shape;654;p55"/>
          <p:cNvSpPr/>
          <p:nvPr/>
        </p:nvSpPr>
        <p:spPr>
          <a:xfrm>
            <a:off x="2382701" y="3569498"/>
            <a:ext cx="19722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b="0" i="0" lang="fr" sz="1100" u="none" cap="none" strike="noStrike">
                <a:solidFill>
                  <a:srgbClr val="272525"/>
                </a:solidFill>
                <a:latin typeface="Arial"/>
                <a:ea typeface="Arial"/>
                <a:cs typeface="Arial"/>
                <a:sym typeface="Arial"/>
              </a:rPr>
              <a:t>Représentation des objets intervenant dans les processus industriels</a:t>
            </a:r>
            <a:endParaRPr b="0" i="0" sz="1100" u="none" cap="none" strike="noStrike">
              <a:solidFill>
                <a:schemeClr val="dk1"/>
              </a:solidFill>
              <a:latin typeface="Calibri"/>
              <a:ea typeface="Calibri"/>
              <a:cs typeface="Calibri"/>
              <a:sym typeface="Calibri"/>
            </a:endParaRPr>
          </a:p>
        </p:txBody>
      </p:sp>
      <p:sp>
        <p:nvSpPr>
          <p:cNvPr id="655" name="Google Shape;655;p55"/>
          <p:cNvSpPr/>
          <p:nvPr/>
        </p:nvSpPr>
        <p:spPr>
          <a:xfrm>
            <a:off x="4641391" y="3066161"/>
            <a:ext cx="2267400" cy="1317300"/>
          </a:xfrm>
          <a:prstGeom prst="roundRect">
            <a:avLst>
              <a:gd fmla="val 4744"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56" name="Google Shape;656;p55"/>
          <p:cNvSpPr/>
          <p:nvPr/>
        </p:nvSpPr>
        <p:spPr>
          <a:xfrm>
            <a:off x="5080657" y="3213649"/>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Arial"/>
              <a:buNone/>
            </a:pPr>
            <a:r>
              <a:rPr b="1" i="0" lang="fr" sz="1400" u="none" cap="none" strike="noStrike">
                <a:solidFill>
                  <a:srgbClr val="272525"/>
                </a:solidFill>
                <a:latin typeface="Arial"/>
                <a:ea typeface="Arial"/>
                <a:cs typeface="Arial"/>
                <a:sym typeface="Arial"/>
              </a:rPr>
              <a:t>Relations</a:t>
            </a:r>
            <a:endParaRPr b="0" i="0" sz="1400" u="none" cap="none" strike="noStrike">
              <a:solidFill>
                <a:schemeClr val="dk1"/>
              </a:solidFill>
              <a:latin typeface="Calibri"/>
              <a:ea typeface="Calibri"/>
              <a:cs typeface="Calibri"/>
              <a:sym typeface="Calibri"/>
            </a:endParaRPr>
          </a:p>
        </p:txBody>
      </p:sp>
      <p:sp>
        <p:nvSpPr>
          <p:cNvPr id="657" name="Google Shape;657;p55"/>
          <p:cNvSpPr/>
          <p:nvPr/>
        </p:nvSpPr>
        <p:spPr>
          <a:xfrm>
            <a:off x="4788879" y="3569498"/>
            <a:ext cx="19722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b="0" i="0" lang="fr" sz="1100" u="none" cap="none" strike="noStrike">
                <a:solidFill>
                  <a:srgbClr val="272525"/>
                </a:solidFill>
                <a:latin typeface="Arial"/>
                <a:ea typeface="Arial"/>
                <a:cs typeface="Arial"/>
                <a:sym typeface="Arial"/>
              </a:rPr>
              <a:t>Liens entre les entités pour construire un modèle complet et logique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modèle logique de données</a:t>
            </a:r>
            <a:endParaRPr/>
          </a:p>
        </p:txBody>
      </p:sp>
      <p:sp>
        <p:nvSpPr>
          <p:cNvPr id="663" name="Google Shape;663;p56"/>
          <p:cNvSpPr/>
          <p:nvPr/>
        </p:nvSpPr>
        <p:spPr>
          <a:xfrm>
            <a:off x="1556218" y="1307838"/>
            <a:ext cx="62085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Le modèle logique traduit le modèle conceptuel en une structure plus concrète définissant les tables, les attributs et les relations pour représenter les données industrielles. Il permet de normaliser les données, assurer leur intégrité et cohérence, et faciliter leur manipulation.</a:t>
            </a:r>
            <a:endParaRPr i="0" sz="1300" u="none" cap="none" strike="noStrike">
              <a:solidFill>
                <a:schemeClr val="lt1"/>
              </a:solidFill>
              <a:latin typeface="Lato"/>
              <a:ea typeface="Lato"/>
              <a:cs typeface="Lato"/>
              <a:sym typeface="Lato"/>
            </a:endParaRPr>
          </a:p>
        </p:txBody>
      </p:sp>
      <p:sp>
        <p:nvSpPr>
          <p:cNvPr id="664" name="Google Shape;664;p56"/>
          <p:cNvSpPr/>
          <p:nvPr/>
        </p:nvSpPr>
        <p:spPr>
          <a:xfrm>
            <a:off x="1632421" y="2830351"/>
            <a:ext cx="16665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F75D3"/>
              </a:buClr>
              <a:buSzPts val="1600"/>
              <a:buFont typeface="Arial"/>
              <a:buNone/>
            </a:pPr>
            <a:r>
              <a:rPr b="1" i="0" lang="fr" sz="1300" u="none" cap="none" strike="noStrike">
                <a:solidFill>
                  <a:schemeClr val="lt1"/>
                </a:solidFill>
                <a:latin typeface="Lato"/>
                <a:ea typeface="Lato"/>
                <a:cs typeface="Lato"/>
                <a:sym typeface="Lato"/>
              </a:rPr>
              <a:t>Table</a:t>
            </a:r>
            <a:endParaRPr i="0" sz="1300" u="none" cap="none" strike="noStrike">
              <a:solidFill>
                <a:schemeClr val="lt1"/>
              </a:solidFill>
              <a:latin typeface="Lato"/>
              <a:ea typeface="Lato"/>
              <a:cs typeface="Lato"/>
              <a:sym typeface="Lato"/>
            </a:endParaRPr>
          </a:p>
        </p:txBody>
      </p:sp>
      <p:sp>
        <p:nvSpPr>
          <p:cNvPr id="665" name="Google Shape;665;p56"/>
          <p:cNvSpPr/>
          <p:nvPr/>
        </p:nvSpPr>
        <p:spPr>
          <a:xfrm>
            <a:off x="1543943" y="3229508"/>
            <a:ext cx="18432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Représentation d'une entité impliquée dans les processus industriels</a:t>
            </a:r>
            <a:endParaRPr i="0" sz="1300" u="none" cap="none" strike="noStrike">
              <a:solidFill>
                <a:schemeClr val="lt1"/>
              </a:solidFill>
              <a:latin typeface="Lato"/>
              <a:ea typeface="Lato"/>
              <a:cs typeface="Lato"/>
              <a:sym typeface="Lato"/>
            </a:endParaRPr>
          </a:p>
        </p:txBody>
      </p:sp>
      <p:sp>
        <p:nvSpPr>
          <p:cNvPr id="666" name="Google Shape;666;p56"/>
          <p:cNvSpPr/>
          <p:nvPr/>
        </p:nvSpPr>
        <p:spPr>
          <a:xfrm>
            <a:off x="3819302" y="2830351"/>
            <a:ext cx="16665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F75D3"/>
              </a:buClr>
              <a:buSzPts val="1600"/>
              <a:buFont typeface="Arial"/>
              <a:buNone/>
            </a:pPr>
            <a:r>
              <a:rPr b="1" i="0" lang="fr" sz="1300" u="none" cap="none" strike="noStrike">
                <a:solidFill>
                  <a:schemeClr val="lt1"/>
                </a:solidFill>
                <a:latin typeface="Lato"/>
                <a:ea typeface="Lato"/>
                <a:cs typeface="Lato"/>
                <a:sym typeface="Lato"/>
              </a:rPr>
              <a:t>Attributs</a:t>
            </a:r>
            <a:endParaRPr i="0" sz="1300" u="none" cap="none" strike="noStrike">
              <a:solidFill>
                <a:schemeClr val="lt1"/>
              </a:solidFill>
              <a:latin typeface="Lato"/>
              <a:ea typeface="Lato"/>
              <a:cs typeface="Lato"/>
              <a:sym typeface="Lato"/>
            </a:endParaRPr>
          </a:p>
        </p:txBody>
      </p:sp>
      <p:sp>
        <p:nvSpPr>
          <p:cNvPr id="667" name="Google Shape;667;p56"/>
          <p:cNvSpPr/>
          <p:nvPr/>
        </p:nvSpPr>
        <p:spPr>
          <a:xfrm>
            <a:off x="3730824" y="3229508"/>
            <a:ext cx="18432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Caractéristiques d'une table définissant la structure des données</a:t>
            </a:r>
            <a:endParaRPr i="0" sz="1300" u="none" cap="none" strike="noStrike">
              <a:solidFill>
                <a:schemeClr val="lt1"/>
              </a:solidFill>
              <a:latin typeface="Lato"/>
              <a:ea typeface="Lato"/>
              <a:cs typeface="Lato"/>
              <a:sym typeface="Lato"/>
            </a:endParaRPr>
          </a:p>
        </p:txBody>
      </p:sp>
      <p:sp>
        <p:nvSpPr>
          <p:cNvPr id="668" name="Google Shape;668;p56"/>
          <p:cNvSpPr/>
          <p:nvPr/>
        </p:nvSpPr>
        <p:spPr>
          <a:xfrm>
            <a:off x="6006183" y="2830351"/>
            <a:ext cx="16665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F75D3"/>
              </a:buClr>
              <a:buSzPts val="1600"/>
              <a:buFont typeface="Arial"/>
              <a:buNone/>
            </a:pPr>
            <a:r>
              <a:rPr b="1" i="0" lang="fr" sz="1300" u="none" cap="none" strike="noStrike">
                <a:solidFill>
                  <a:schemeClr val="lt1"/>
                </a:solidFill>
                <a:latin typeface="Lato"/>
                <a:ea typeface="Lato"/>
                <a:cs typeface="Lato"/>
                <a:sym typeface="Lato"/>
              </a:rPr>
              <a:t>Relations</a:t>
            </a:r>
            <a:endParaRPr i="0" sz="1300" u="none" cap="none" strike="noStrike">
              <a:solidFill>
                <a:schemeClr val="lt1"/>
              </a:solidFill>
              <a:latin typeface="Lato"/>
              <a:ea typeface="Lato"/>
              <a:cs typeface="Lato"/>
              <a:sym typeface="Lato"/>
            </a:endParaRPr>
          </a:p>
        </p:txBody>
      </p:sp>
      <p:sp>
        <p:nvSpPr>
          <p:cNvPr id="669" name="Google Shape;669;p56"/>
          <p:cNvSpPr/>
          <p:nvPr/>
        </p:nvSpPr>
        <p:spPr>
          <a:xfrm>
            <a:off x="5917704" y="3229508"/>
            <a:ext cx="18432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Liens établis entre les tables à l'aide de clés primaires et clés étrangères</a:t>
            </a:r>
            <a:endParaRPr i="0" sz="1300" u="none" cap="none" strike="noStrike">
              <a:solidFill>
                <a:schemeClr val="l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Schéma de base de données</a:t>
            </a:r>
            <a:endParaRPr/>
          </a:p>
        </p:txBody>
      </p:sp>
      <p:sp>
        <p:nvSpPr>
          <p:cNvPr id="675" name="Google Shape;675;p57"/>
          <p:cNvSpPr/>
          <p:nvPr/>
        </p:nvSpPr>
        <p:spPr>
          <a:xfrm>
            <a:off x="1467743" y="1020291"/>
            <a:ext cx="62085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Le schéma de base de données décrit la structure concrète et physique du modèle logique de données. Il permet de créer la base de données effective stockant les données industrielles, en définissant les tables, les types de données, les contraintes d'intégrité, les index, etc.</a:t>
            </a:r>
            <a:endParaRPr i="0" sz="1300" u="none" cap="none" strike="noStrike">
              <a:solidFill>
                <a:schemeClr val="lt1"/>
              </a:solidFill>
              <a:latin typeface="Lato"/>
              <a:ea typeface="Lato"/>
              <a:cs typeface="Lato"/>
              <a:sym typeface="Lato"/>
            </a:endParaRPr>
          </a:p>
        </p:txBody>
      </p:sp>
      <p:sp>
        <p:nvSpPr>
          <p:cNvPr id="676" name="Google Shape;676;p57"/>
          <p:cNvSpPr/>
          <p:nvPr/>
        </p:nvSpPr>
        <p:spPr>
          <a:xfrm>
            <a:off x="1467743" y="2508349"/>
            <a:ext cx="6208500" cy="27900"/>
          </a:xfrm>
          <a:prstGeom prst="rect">
            <a:avLst/>
          </a:prstGeom>
          <a:solidFill>
            <a:srgbClr val="D7A1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677" name="Google Shape;677;p57"/>
          <p:cNvSpPr/>
          <p:nvPr/>
        </p:nvSpPr>
        <p:spPr>
          <a:xfrm>
            <a:off x="2442307" y="2508349"/>
            <a:ext cx="27900" cy="486000"/>
          </a:xfrm>
          <a:prstGeom prst="rect">
            <a:avLst/>
          </a:prstGeom>
          <a:solidFill>
            <a:srgbClr val="D7A1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678" name="Google Shape;678;p57"/>
          <p:cNvSpPr/>
          <p:nvPr/>
        </p:nvSpPr>
        <p:spPr>
          <a:xfrm>
            <a:off x="2299990" y="2352154"/>
            <a:ext cx="312300" cy="312300"/>
          </a:xfrm>
          <a:prstGeom prst="roundRect">
            <a:avLst>
              <a:gd fmla="val 20000"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679" name="Google Shape;679;p57"/>
          <p:cNvSpPr/>
          <p:nvPr/>
        </p:nvSpPr>
        <p:spPr>
          <a:xfrm>
            <a:off x="2357590" y="2378199"/>
            <a:ext cx="1149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Arial"/>
              <a:buNone/>
            </a:pPr>
            <a:r>
              <a:rPr b="1" i="0" lang="fr" sz="1300" u="none" cap="none" strike="noStrike">
                <a:solidFill>
                  <a:schemeClr val="dk1"/>
                </a:solidFill>
                <a:latin typeface="Lato"/>
                <a:ea typeface="Lato"/>
                <a:cs typeface="Lato"/>
                <a:sym typeface="Lato"/>
              </a:rPr>
              <a:t>1</a:t>
            </a:r>
            <a:endParaRPr i="0" sz="1300" u="none" cap="none" strike="noStrike">
              <a:solidFill>
                <a:schemeClr val="dk1"/>
              </a:solidFill>
              <a:latin typeface="Lato"/>
              <a:ea typeface="Lato"/>
              <a:cs typeface="Lato"/>
              <a:sym typeface="Lato"/>
            </a:endParaRPr>
          </a:p>
        </p:txBody>
      </p:sp>
      <p:sp>
        <p:nvSpPr>
          <p:cNvPr id="680" name="Google Shape;680;p57"/>
          <p:cNvSpPr/>
          <p:nvPr/>
        </p:nvSpPr>
        <p:spPr>
          <a:xfrm>
            <a:off x="1761828" y="3133279"/>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Arial"/>
              <a:buNone/>
            </a:pPr>
            <a:r>
              <a:rPr b="1" i="0" lang="fr" sz="1300" u="none" cap="none" strike="noStrike">
                <a:solidFill>
                  <a:schemeClr val="lt1"/>
                </a:solidFill>
                <a:latin typeface="Lato"/>
                <a:ea typeface="Lato"/>
                <a:cs typeface="Lato"/>
                <a:sym typeface="Lato"/>
              </a:rPr>
              <a:t>Caractéristiques</a:t>
            </a:r>
            <a:endParaRPr i="0" sz="1300" u="none" cap="none" strike="noStrike">
              <a:solidFill>
                <a:schemeClr val="lt1"/>
              </a:solidFill>
              <a:latin typeface="Lato"/>
              <a:ea typeface="Lato"/>
              <a:cs typeface="Lato"/>
              <a:sym typeface="Lato"/>
            </a:endParaRPr>
          </a:p>
        </p:txBody>
      </p:sp>
      <p:sp>
        <p:nvSpPr>
          <p:cNvPr id="681" name="Google Shape;681;p57"/>
          <p:cNvSpPr/>
          <p:nvPr/>
        </p:nvSpPr>
        <p:spPr>
          <a:xfrm>
            <a:off x="1606599" y="3489127"/>
            <a:ext cx="16992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Définit la structure des tables, les types de données, les index, etc.</a:t>
            </a:r>
            <a:endParaRPr i="0" sz="1300" u="none" cap="none" strike="noStrike">
              <a:solidFill>
                <a:schemeClr val="lt1"/>
              </a:solidFill>
              <a:latin typeface="Lato"/>
              <a:ea typeface="Lato"/>
              <a:cs typeface="Lato"/>
              <a:sym typeface="Lato"/>
            </a:endParaRPr>
          </a:p>
        </p:txBody>
      </p:sp>
      <p:sp>
        <p:nvSpPr>
          <p:cNvPr id="682" name="Google Shape;682;p57"/>
          <p:cNvSpPr/>
          <p:nvPr/>
        </p:nvSpPr>
        <p:spPr>
          <a:xfrm>
            <a:off x="4558048" y="2508349"/>
            <a:ext cx="27900" cy="486000"/>
          </a:xfrm>
          <a:prstGeom prst="rect">
            <a:avLst/>
          </a:prstGeom>
          <a:solidFill>
            <a:srgbClr val="D7A1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683" name="Google Shape;683;p57"/>
          <p:cNvSpPr/>
          <p:nvPr/>
        </p:nvSpPr>
        <p:spPr>
          <a:xfrm>
            <a:off x="4415731" y="2352154"/>
            <a:ext cx="312300" cy="312300"/>
          </a:xfrm>
          <a:prstGeom prst="roundRect">
            <a:avLst>
              <a:gd fmla="val 20000"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684" name="Google Shape;684;p57"/>
          <p:cNvSpPr/>
          <p:nvPr/>
        </p:nvSpPr>
        <p:spPr>
          <a:xfrm>
            <a:off x="4473330" y="2378199"/>
            <a:ext cx="1149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Arial"/>
              <a:buNone/>
            </a:pPr>
            <a:r>
              <a:rPr b="1" i="0" lang="fr" sz="1300" u="none" cap="none" strike="noStrike">
                <a:solidFill>
                  <a:schemeClr val="dk1"/>
                </a:solidFill>
                <a:latin typeface="Lato"/>
                <a:ea typeface="Lato"/>
                <a:cs typeface="Lato"/>
                <a:sym typeface="Lato"/>
              </a:rPr>
              <a:t>2</a:t>
            </a:r>
            <a:endParaRPr i="0" sz="1300" u="none" cap="none" strike="noStrike">
              <a:solidFill>
                <a:schemeClr val="dk1"/>
              </a:solidFill>
              <a:latin typeface="Lato"/>
              <a:ea typeface="Lato"/>
              <a:cs typeface="Lato"/>
              <a:sym typeface="Lato"/>
            </a:endParaRPr>
          </a:p>
        </p:txBody>
      </p:sp>
      <p:sp>
        <p:nvSpPr>
          <p:cNvPr id="685" name="Google Shape;685;p57"/>
          <p:cNvSpPr/>
          <p:nvPr/>
        </p:nvSpPr>
        <p:spPr>
          <a:xfrm>
            <a:off x="3877568" y="3133279"/>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Arial"/>
              <a:buNone/>
            </a:pPr>
            <a:r>
              <a:rPr b="1" i="0" lang="fr" sz="1300" u="none" cap="none" strike="noStrike">
                <a:solidFill>
                  <a:schemeClr val="lt1"/>
                </a:solidFill>
                <a:latin typeface="Lato"/>
                <a:ea typeface="Lato"/>
                <a:cs typeface="Lato"/>
                <a:sym typeface="Lato"/>
              </a:rPr>
              <a:t>Création</a:t>
            </a:r>
            <a:endParaRPr i="0" sz="1300" u="none" cap="none" strike="noStrike">
              <a:solidFill>
                <a:schemeClr val="lt1"/>
              </a:solidFill>
              <a:latin typeface="Lato"/>
              <a:ea typeface="Lato"/>
              <a:cs typeface="Lato"/>
              <a:sym typeface="Lato"/>
            </a:endParaRPr>
          </a:p>
        </p:txBody>
      </p:sp>
      <p:sp>
        <p:nvSpPr>
          <p:cNvPr id="686" name="Google Shape;686;p57"/>
          <p:cNvSpPr/>
          <p:nvPr/>
        </p:nvSpPr>
        <p:spPr>
          <a:xfrm>
            <a:off x="3722340" y="3489127"/>
            <a:ext cx="16992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Réalisé à l'aide d'un langage de définition de données tel que le SQL</a:t>
            </a:r>
            <a:endParaRPr i="0" sz="1300" u="none" cap="none" strike="noStrike">
              <a:solidFill>
                <a:schemeClr val="lt1"/>
              </a:solidFill>
              <a:latin typeface="Lato"/>
              <a:ea typeface="Lato"/>
              <a:cs typeface="Lato"/>
              <a:sym typeface="Lato"/>
            </a:endParaRPr>
          </a:p>
        </p:txBody>
      </p:sp>
      <p:sp>
        <p:nvSpPr>
          <p:cNvPr id="687" name="Google Shape;687;p57"/>
          <p:cNvSpPr/>
          <p:nvPr/>
        </p:nvSpPr>
        <p:spPr>
          <a:xfrm>
            <a:off x="6673788" y="2508349"/>
            <a:ext cx="27900" cy="486000"/>
          </a:xfrm>
          <a:prstGeom prst="rect">
            <a:avLst/>
          </a:prstGeom>
          <a:solidFill>
            <a:srgbClr val="D7A1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688" name="Google Shape;688;p57"/>
          <p:cNvSpPr/>
          <p:nvPr/>
        </p:nvSpPr>
        <p:spPr>
          <a:xfrm>
            <a:off x="6531471" y="2352154"/>
            <a:ext cx="312300" cy="312300"/>
          </a:xfrm>
          <a:prstGeom prst="roundRect">
            <a:avLst>
              <a:gd fmla="val 20000"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689" name="Google Shape;689;p57"/>
          <p:cNvSpPr/>
          <p:nvPr/>
        </p:nvSpPr>
        <p:spPr>
          <a:xfrm>
            <a:off x="6589071" y="2378199"/>
            <a:ext cx="1149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Arial"/>
              <a:buNone/>
            </a:pPr>
            <a:r>
              <a:rPr b="1" i="0" lang="fr" sz="1300" u="none" cap="none" strike="noStrike">
                <a:solidFill>
                  <a:schemeClr val="dk1"/>
                </a:solidFill>
                <a:latin typeface="Lato"/>
                <a:ea typeface="Lato"/>
                <a:cs typeface="Lato"/>
                <a:sym typeface="Lato"/>
              </a:rPr>
              <a:t>3</a:t>
            </a:r>
            <a:endParaRPr i="0" sz="1300" u="none" cap="none" strike="noStrike">
              <a:solidFill>
                <a:schemeClr val="dk1"/>
              </a:solidFill>
              <a:latin typeface="Lato"/>
              <a:ea typeface="Lato"/>
              <a:cs typeface="Lato"/>
              <a:sym typeface="Lato"/>
            </a:endParaRPr>
          </a:p>
        </p:txBody>
      </p:sp>
      <p:sp>
        <p:nvSpPr>
          <p:cNvPr id="690" name="Google Shape;690;p57"/>
          <p:cNvSpPr/>
          <p:nvPr/>
        </p:nvSpPr>
        <p:spPr>
          <a:xfrm>
            <a:off x="5993309" y="3133279"/>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Arial"/>
              <a:buNone/>
            </a:pPr>
            <a:r>
              <a:rPr b="1" i="0" lang="fr" sz="1300" u="none" cap="none" strike="noStrike">
                <a:solidFill>
                  <a:schemeClr val="lt1"/>
                </a:solidFill>
                <a:latin typeface="Lato"/>
                <a:ea typeface="Lato"/>
                <a:cs typeface="Lato"/>
                <a:sym typeface="Lato"/>
              </a:rPr>
              <a:t>Stockage</a:t>
            </a:r>
            <a:endParaRPr i="0" sz="1300" u="none" cap="none" strike="noStrike">
              <a:solidFill>
                <a:schemeClr val="lt1"/>
              </a:solidFill>
              <a:latin typeface="Lato"/>
              <a:ea typeface="Lato"/>
              <a:cs typeface="Lato"/>
              <a:sym typeface="Lato"/>
            </a:endParaRPr>
          </a:p>
        </p:txBody>
      </p:sp>
      <p:sp>
        <p:nvSpPr>
          <p:cNvPr id="691" name="Google Shape;691;p57"/>
          <p:cNvSpPr/>
          <p:nvPr/>
        </p:nvSpPr>
        <p:spPr>
          <a:xfrm>
            <a:off x="5838081" y="3489127"/>
            <a:ext cx="1699200" cy="888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Gère les données industrielles et les rend accessibles aux différentes couches de l'application</a:t>
            </a:r>
            <a:endParaRPr i="0" sz="1300" u="none" cap="none" strike="noStrike">
              <a:solidFill>
                <a:schemeClr val="lt1"/>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normalisation des bases de données</a:t>
            </a:r>
            <a:endParaRPr/>
          </a:p>
        </p:txBody>
      </p:sp>
      <p:sp>
        <p:nvSpPr>
          <p:cNvPr id="697" name="Google Shape;697;p58"/>
          <p:cNvSpPr/>
          <p:nvPr/>
        </p:nvSpPr>
        <p:spPr>
          <a:xfrm>
            <a:off x="1467750" y="1277030"/>
            <a:ext cx="6208500" cy="1377000"/>
          </a:xfrm>
          <a:prstGeom prst="rect">
            <a:avLst/>
          </a:prstGeom>
          <a:noFill/>
          <a:ln>
            <a:noFill/>
          </a:ln>
        </p:spPr>
        <p:txBody>
          <a:bodyPr anchorCtr="0" anchor="t" bIns="28575" lIns="57150" spcFirstLastPara="1" rIns="57150" wrap="square" tIns="28575">
            <a:noAutofit/>
          </a:bodyPr>
          <a:lstStyle/>
          <a:p>
            <a:pPr indent="0" lvl="0" marL="0" marR="0" rtl="0" algn="just">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La normalisation des données est une technique employée pour organiser les données de manière optimale en éliminant les redondances et les anomalies de mise à jour. Elle permet une meilleure efficacité de la base de données, évite les incohérences et facilite les opérations de requête et de manipulation des données.</a:t>
            </a:r>
            <a:endParaRPr i="0" sz="1300" u="none" cap="none" strike="noStrike">
              <a:solidFill>
                <a:schemeClr val="lt1"/>
              </a:solidFill>
              <a:latin typeface="Lato"/>
              <a:ea typeface="Lato"/>
              <a:cs typeface="Lato"/>
              <a:sym typeface="Lato"/>
            </a:endParaRPr>
          </a:p>
        </p:txBody>
      </p:sp>
      <p:sp>
        <p:nvSpPr>
          <p:cNvPr id="698" name="Google Shape;698;p58"/>
          <p:cNvSpPr/>
          <p:nvPr/>
        </p:nvSpPr>
        <p:spPr>
          <a:xfrm>
            <a:off x="1478030" y="2960183"/>
            <a:ext cx="312300" cy="312300"/>
          </a:xfrm>
          <a:prstGeom prst="roundRect">
            <a:avLst>
              <a:gd fmla="val 20000"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699" name="Google Shape;699;p58"/>
          <p:cNvSpPr/>
          <p:nvPr/>
        </p:nvSpPr>
        <p:spPr>
          <a:xfrm>
            <a:off x="1545917" y="2986227"/>
            <a:ext cx="1149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Arial"/>
              <a:buNone/>
            </a:pPr>
            <a:r>
              <a:rPr b="1" i="0" lang="fr" sz="1300" u="none" cap="none" strike="noStrike">
                <a:solidFill>
                  <a:schemeClr val="dk1"/>
                </a:solidFill>
                <a:latin typeface="Lato"/>
                <a:ea typeface="Lato"/>
                <a:cs typeface="Lato"/>
                <a:sym typeface="Lato"/>
              </a:rPr>
              <a:t>1</a:t>
            </a:r>
            <a:endParaRPr i="0" sz="1300" u="none" cap="none" strike="noStrike">
              <a:solidFill>
                <a:schemeClr val="dk1"/>
              </a:solidFill>
              <a:latin typeface="Lato"/>
              <a:ea typeface="Lato"/>
              <a:cs typeface="Lato"/>
              <a:sym typeface="Lato"/>
            </a:endParaRPr>
          </a:p>
        </p:txBody>
      </p:sp>
      <p:sp>
        <p:nvSpPr>
          <p:cNvPr id="700" name="Google Shape;700;p58"/>
          <p:cNvSpPr/>
          <p:nvPr/>
        </p:nvSpPr>
        <p:spPr>
          <a:xfrm>
            <a:off x="1929351" y="3007882"/>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Arial"/>
              <a:buNone/>
            </a:pPr>
            <a:r>
              <a:rPr b="1" i="0" lang="fr" sz="1300" u="none" cap="none" strike="noStrike">
                <a:solidFill>
                  <a:schemeClr val="lt1"/>
                </a:solidFill>
                <a:latin typeface="Lato"/>
                <a:ea typeface="Lato"/>
                <a:cs typeface="Lato"/>
                <a:sym typeface="Lato"/>
              </a:rPr>
              <a:t>Technique</a:t>
            </a:r>
            <a:endParaRPr i="0" sz="1300" u="none" cap="none" strike="noStrike">
              <a:solidFill>
                <a:schemeClr val="lt1"/>
              </a:solidFill>
              <a:latin typeface="Lato"/>
              <a:ea typeface="Lato"/>
              <a:cs typeface="Lato"/>
              <a:sym typeface="Lato"/>
            </a:endParaRPr>
          </a:p>
        </p:txBody>
      </p:sp>
      <p:sp>
        <p:nvSpPr>
          <p:cNvPr id="701" name="Google Shape;701;p58"/>
          <p:cNvSpPr/>
          <p:nvPr/>
        </p:nvSpPr>
        <p:spPr>
          <a:xfrm>
            <a:off x="1929351" y="3363730"/>
            <a:ext cx="25836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Décomposition des tables en plusieurs tables plus petites et mieux structurées</a:t>
            </a:r>
            <a:endParaRPr i="0" sz="1300" u="none" cap="none" strike="noStrike">
              <a:solidFill>
                <a:schemeClr val="lt1"/>
              </a:solidFill>
              <a:latin typeface="Lato"/>
              <a:ea typeface="Lato"/>
              <a:cs typeface="Lato"/>
              <a:sym typeface="Lato"/>
            </a:endParaRPr>
          </a:p>
        </p:txBody>
      </p:sp>
      <p:sp>
        <p:nvSpPr>
          <p:cNvPr id="702" name="Google Shape;702;p58"/>
          <p:cNvSpPr/>
          <p:nvPr/>
        </p:nvSpPr>
        <p:spPr>
          <a:xfrm>
            <a:off x="4651715" y="2960183"/>
            <a:ext cx="312300" cy="312300"/>
          </a:xfrm>
          <a:prstGeom prst="roundRect">
            <a:avLst>
              <a:gd fmla="val 20000"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703" name="Google Shape;703;p58"/>
          <p:cNvSpPr/>
          <p:nvPr/>
        </p:nvSpPr>
        <p:spPr>
          <a:xfrm>
            <a:off x="4719602" y="2986227"/>
            <a:ext cx="1149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Arial"/>
              <a:buNone/>
            </a:pPr>
            <a:r>
              <a:rPr b="1" i="0" lang="fr" sz="1300" u="none" cap="none" strike="noStrike">
                <a:solidFill>
                  <a:schemeClr val="dk1"/>
                </a:solidFill>
                <a:latin typeface="Lato"/>
                <a:ea typeface="Lato"/>
                <a:cs typeface="Lato"/>
                <a:sym typeface="Lato"/>
              </a:rPr>
              <a:t>2</a:t>
            </a:r>
            <a:endParaRPr i="0" sz="1300" u="none" cap="none" strike="noStrike">
              <a:solidFill>
                <a:schemeClr val="dk1"/>
              </a:solidFill>
              <a:latin typeface="Lato"/>
              <a:ea typeface="Lato"/>
              <a:cs typeface="Lato"/>
              <a:sym typeface="Lato"/>
            </a:endParaRPr>
          </a:p>
        </p:txBody>
      </p:sp>
      <p:sp>
        <p:nvSpPr>
          <p:cNvPr id="704" name="Google Shape;704;p58"/>
          <p:cNvSpPr/>
          <p:nvPr/>
        </p:nvSpPr>
        <p:spPr>
          <a:xfrm>
            <a:off x="5103036" y="3007882"/>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Arial"/>
              <a:buNone/>
            </a:pPr>
            <a:r>
              <a:rPr b="1" i="0" lang="fr" sz="1300" u="none" cap="none" strike="noStrike">
                <a:solidFill>
                  <a:schemeClr val="lt1"/>
                </a:solidFill>
                <a:latin typeface="Lato"/>
                <a:ea typeface="Lato"/>
                <a:cs typeface="Lato"/>
                <a:sym typeface="Lato"/>
              </a:rPr>
              <a:t>Optimisation</a:t>
            </a:r>
            <a:endParaRPr i="0" sz="1300" u="none" cap="none" strike="noStrike">
              <a:solidFill>
                <a:schemeClr val="lt1"/>
              </a:solidFill>
              <a:latin typeface="Lato"/>
              <a:ea typeface="Lato"/>
              <a:cs typeface="Lato"/>
              <a:sym typeface="Lato"/>
            </a:endParaRPr>
          </a:p>
        </p:txBody>
      </p:sp>
      <p:sp>
        <p:nvSpPr>
          <p:cNvPr id="705" name="Google Shape;705;p58"/>
          <p:cNvSpPr/>
          <p:nvPr/>
        </p:nvSpPr>
        <p:spPr>
          <a:xfrm>
            <a:off x="5103036" y="3363730"/>
            <a:ext cx="25836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Réduire les duplications et les anomalies de mise à jour dans les données</a:t>
            </a:r>
            <a:endParaRPr i="0" sz="1300" u="none" cap="none" strike="noStrike">
              <a:solidFill>
                <a:schemeClr val="l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Méthodes de modélisation spécifiques</a:t>
            </a:r>
            <a:endParaRPr/>
          </a:p>
        </p:txBody>
      </p:sp>
      <p:sp>
        <p:nvSpPr>
          <p:cNvPr id="711" name="Google Shape;711;p59"/>
          <p:cNvSpPr/>
          <p:nvPr/>
        </p:nvSpPr>
        <p:spPr>
          <a:xfrm>
            <a:off x="1467743" y="993651"/>
            <a:ext cx="62085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Arial"/>
              <a:buNone/>
            </a:pPr>
            <a:r>
              <a:rPr i="0" lang="fr" sz="1300" u="none" cap="none" strike="noStrike">
                <a:solidFill>
                  <a:schemeClr val="lt1"/>
                </a:solidFill>
                <a:latin typeface="Lato"/>
                <a:ea typeface="Lato"/>
                <a:cs typeface="Lato"/>
                <a:sym typeface="Lato"/>
              </a:rPr>
              <a:t>Dans l'industrie, différentes méthodes de modélisation peuvent être utilisées en fonction des caractéristiques propres à chaque industrie. Par exemple, la modélisation orientée objet peut être utilisée pour représenter les objets complexes et les relations dans un environnement de fabrication avancé.</a:t>
            </a:r>
            <a:endParaRPr i="0" sz="1300" u="none" cap="none" strike="noStrike">
              <a:solidFill>
                <a:schemeClr val="lt1"/>
              </a:solidFill>
              <a:latin typeface="Lato"/>
              <a:ea typeface="Lato"/>
              <a:cs typeface="Lato"/>
              <a:sym typeface="Lato"/>
            </a:endParaRPr>
          </a:p>
        </p:txBody>
      </p:sp>
      <p:sp>
        <p:nvSpPr>
          <p:cNvPr id="712" name="Google Shape;712;p59"/>
          <p:cNvSpPr/>
          <p:nvPr/>
        </p:nvSpPr>
        <p:spPr>
          <a:xfrm>
            <a:off x="1467743" y="2349624"/>
            <a:ext cx="1976700" cy="1978500"/>
          </a:xfrm>
          <a:prstGeom prst="roundRect">
            <a:avLst>
              <a:gd fmla="val 3161"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lnSpc>
                <a:spcPct val="125011"/>
              </a:lnSpc>
              <a:spcBef>
                <a:spcPts val="0"/>
              </a:spcBef>
              <a:spcAft>
                <a:spcPts val="0"/>
              </a:spcAft>
              <a:buNone/>
            </a:pPr>
            <a:r>
              <a:rPr b="1" lang="fr" sz="1200">
                <a:solidFill>
                  <a:schemeClr val="dk1"/>
                </a:solidFill>
                <a:latin typeface="Lato"/>
                <a:ea typeface="Lato"/>
                <a:cs typeface="Lato"/>
                <a:sym typeface="Lato"/>
              </a:rPr>
              <a:t>Spécifique</a:t>
            </a:r>
            <a:endParaRPr b="1" sz="1200">
              <a:solidFill>
                <a:schemeClr val="dk1"/>
              </a:solidFill>
              <a:latin typeface="Lato"/>
              <a:ea typeface="Lato"/>
              <a:cs typeface="Lato"/>
              <a:sym typeface="Lato"/>
            </a:endParaRPr>
          </a:p>
          <a:p>
            <a:pPr indent="0" lvl="0" marL="0" rtl="0" algn="l">
              <a:lnSpc>
                <a:spcPct val="159942"/>
              </a:lnSpc>
              <a:spcBef>
                <a:spcPts val="0"/>
              </a:spcBef>
              <a:spcAft>
                <a:spcPts val="0"/>
              </a:spcAft>
              <a:buClr>
                <a:srgbClr val="272525"/>
              </a:buClr>
              <a:buSzPts val="1100"/>
              <a:buFont typeface="Arial"/>
              <a:buNone/>
            </a:pPr>
            <a:r>
              <a:rPr lang="fr" sz="1200">
                <a:solidFill>
                  <a:schemeClr val="dk1"/>
                </a:solidFill>
                <a:latin typeface="Lato"/>
                <a:ea typeface="Lato"/>
                <a:cs typeface="Lato"/>
                <a:sym typeface="Lato"/>
              </a:rPr>
              <a:t>Utilisée en fonction des caractéristiques propres à chaque industrie</a:t>
            </a:r>
            <a:endParaRPr sz="1200">
              <a:solidFill>
                <a:schemeClr val="dk1"/>
              </a:solidFill>
              <a:latin typeface="Lato"/>
              <a:ea typeface="Lato"/>
              <a:cs typeface="Lato"/>
              <a:sym typeface="Lato"/>
            </a:endParaRPr>
          </a:p>
          <a:p>
            <a:pPr indent="0" lvl="0" marL="0" rtl="0" algn="l">
              <a:lnSpc>
                <a:spcPct val="125011"/>
              </a:lnSpc>
              <a:spcBef>
                <a:spcPts val="0"/>
              </a:spcBef>
              <a:spcAft>
                <a:spcPts val="0"/>
              </a:spcAft>
              <a:buClr>
                <a:srgbClr val="272525"/>
              </a:buClr>
              <a:buSzPts val="1400"/>
              <a:buFont typeface="Arial"/>
              <a:buNone/>
            </a:pPr>
            <a:r>
              <a:t/>
            </a:r>
            <a:endParaRPr b="1"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
        <p:nvSpPr>
          <p:cNvPr id="713" name="Google Shape;713;p59"/>
          <p:cNvSpPr/>
          <p:nvPr/>
        </p:nvSpPr>
        <p:spPr>
          <a:xfrm>
            <a:off x="1615232" y="2497113"/>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Arial"/>
              <a:buNone/>
            </a:pPr>
            <a:r>
              <a:t/>
            </a:r>
            <a:endParaRPr i="0" sz="1300" u="none" cap="none" strike="noStrike">
              <a:solidFill>
                <a:schemeClr val="lt1"/>
              </a:solidFill>
              <a:latin typeface="Lato"/>
              <a:ea typeface="Lato"/>
              <a:cs typeface="Lato"/>
              <a:sym typeface="Lato"/>
            </a:endParaRPr>
          </a:p>
        </p:txBody>
      </p:sp>
      <p:sp>
        <p:nvSpPr>
          <p:cNvPr id="714" name="Google Shape;714;p59"/>
          <p:cNvSpPr/>
          <p:nvPr/>
        </p:nvSpPr>
        <p:spPr>
          <a:xfrm>
            <a:off x="3583484" y="2349624"/>
            <a:ext cx="1976700" cy="1978500"/>
          </a:xfrm>
          <a:prstGeom prst="roundRect">
            <a:avLst>
              <a:gd fmla="val 3161"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lnSpc>
                <a:spcPct val="125011"/>
              </a:lnSpc>
              <a:spcBef>
                <a:spcPts val="0"/>
              </a:spcBef>
              <a:spcAft>
                <a:spcPts val="0"/>
              </a:spcAft>
              <a:buNone/>
            </a:pPr>
            <a:r>
              <a:rPr b="1" lang="fr" sz="1200">
                <a:solidFill>
                  <a:schemeClr val="dk1"/>
                </a:solidFill>
                <a:latin typeface="Lato"/>
                <a:ea typeface="Lato"/>
                <a:cs typeface="Lato"/>
                <a:sym typeface="Lato"/>
              </a:rPr>
              <a:t>Orientée Objet</a:t>
            </a:r>
            <a:endParaRPr b="1" sz="1200">
              <a:solidFill>
                <a:schemeClr val="dk1"/>
              </a:solidFill>
              <a:latin typeface="Lato"/>
              <a:ea typeface="Lato"/>
              <a:cs typeface="Lato"/>
              <a:sym typeface="Lato"/>
            </a:endParaRPr>
          </a:p>
          <a:p>
            <a:pPr indent="0" lvl="0" marL="0" rtl="0" algn="l">
              <a:lnSpc>
                <a:spcPct val="159942"/>
              </a:lnSpc>
              <a:spcBef>
                <a:spcPts val="0"/>
              </a:spcBef>
              <a:spcAft>
                <a:spcPts val="0"/>
              </a:spcAft>
              <a:buClr>
                <a:srgbClr val="272525"/>
              </a:buClr>
              <a:buSzPts val="1100"/>
              <a:buFont typeface="Arial"/>
              <a:buNone/>
            </a:pPr>
            <a:r>
              <a:rPr lang="fr" sz="1200">
                <a:solidFill>
                  <a:schemeClr val="dk1"/>
                </a:solidFill>
                <a:latin typeface="Lato"/>
                <a:ea typeface="Lato"/>
                <a:cs typeface="Lato"/>
                <a:sym typeface="Lato"/>
              </a:rPr>
              <a:t>Utilisée pour représenter les objets complexes et les relations dans les environnements avancés</a:t>
            </a:r>
            <a:endParaRPr sz="1200">
              <a:solidFill>
                <a:schemeClr val="dk1"/>
              </a:solidFill>
              <a:latin typeface="Lato"/>
              <a:ea typeface="Lato"/>
              <a:cs typeface="Lato"/>
              <a:sym typeface="Lato"/>
            </a:endParaRPr>
          </a:p>
          <a:p>
            <a:pPr indent="0" lvl="0" marL="0" rtl="0" algn="l">
              <a:lnSpc>
                <a:spcPct val="125011"/>
              </a:lnSpc>
              <a:spcBef>
                <a:spcPts val="0"/>
              </a:spcBef>
              <a:spcAft>
                <a:spcPts val="0"/>
              </a:spcAft>
              <a:buClr>
                <a:srgbClr val="272525"/>
              </a:buClr>
              <a:buSzPts val="1400"/>
              <a:buFont typeface="Arial"/>
              <a:buNone/>
            </a:pPr>
            <a:r>
              <a:t/>
            </a:r>
            <a:endParaRPr b="1" sz="1200">
              <a:solidFill>
                <a:schemeClr val="dk1"/>
              </a:solidFill>
              <a:latin typeface="Lato"/>
              <a:ea typeface="Lato"/>
              <a:cs typeface="Lato"/>
              <a:sym typeface="Lato"/>
            </a:endParaRPr>
          </a:p>
        </p:txBody>
      </p:sp>
      <p:sp>
        <p:nvSpPr>
          <p:cNvPr id="715" name="Google Shape;715;p59"/>
          <p:cNvSpPr/>
          <p:nvPr/>
        </p:nvSpPr>
        <p:spPr>
          <a:xfrm>
            <a:off x="5699225" y="2349625"/>
            <a:ext cx="1976700" cy="1978500"/>
          </a:xfrm>
          <a:prstGeom prst="roundRect">
            <a:avLst>
              <a:gd fmla="val 3161"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lnSpc>
                <a:spcPct val="125011"/>
              </a:lnSpc>
              <a:spcBef>
                <a:spcPts val="0"/>
              </a:spcBef>
              <a:spcAft>
                <a:spcPts val="0"/>
              </a:spcAft>
              <a:buClr>
                <a:srgbClr val="272525"/>
              </a:buClr>
              <a:buSzPts val="1400"/>
              <a:buFont typeface="Arial"/>
              <a:buNone/>
            </a:pPr>
            <a:r>
              <a:rPr b="1" lang="fr" sz="1200">
                <a:solidFill>
                  <a:schemeClr val="dk1"/>
                </a:solidFill>
                <a:latin typeface="Lato"/>
                <a:ea typeface="Lato"/>
                <a:cs typeface="Lato"/>
                <a:sym typeface="Lato"/>
              </a:rPr>
              <a:t>Business Process Modeling</a:t>
            </a:r>
            <a:endParaRPr sz="1200">
              <a:solidFill>
                <a:schemeClr val="dk1"/>
              </a:solidFill>
              <a:latin typeface="Lato"/>
              <a:ea typeface="Lato"/>
              <a:cs typeface="Lato"/>
              <a:sym typeface="Lato"/>
            </a:endParaRPr>
          </a:p>
          <a:p>
            <a:pPr indent="0" lvl="0" marL="0" rtl="0" algn="l">
              <a:lnSpc>
                <a:spcPct val="159942"/>
              </a:lnSpc>
              <a:spcBef>
                <a:spcPts val="0"/>
              </a:spcBef>
              <a:spcAft>
                <a:spcPts val="0"/>
              </a:spcAft>
              <a:buNone/>
            </a:pPr>
            <a:r>
              <a:rPr lang="fr" sz="1200">
                <a:solidFill>
                  <a:schemeClr val="dk1"/>
                </a:solidFill>
                <a:latin typeface="Lato"/>
                <a:ea typeface="Lato"/>
                <a:cs typeface="Lato"/>
                <a:sym typeface="Lato"/>
              </a:rPr>
              <a:t>Utilisée pour représenter les flux de travail et les interactions entre les différentes étapes des processus industriels</a:t>
            </a:r>
            <a:endParaRPr sz="1300">
              <a:solidFill>
                <a:schemeClr val="dk1"/>
              </a:solidFill>
            </a:endParaRPr>
          </a:p>
        </p:txBody>
      </p:sp>
      <p:sp>
        <p:nvSpPr>
          <p:cNvPr id="716" name="Google Shape;716;p59"/>
          <p:cNvSpPr/>
          <p:nvPr/>
        </p:nvSpPr>
        <p:spPr>
          <a:xfrm>
            <a:off x="5846713" y="2497113"/>
            <a:ext cx="1681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Arial"/>
              <a:buNone/>
            </a:pPr>
            <a:r>
              <a:t/>
            </a:r>
            <a:endParaRPr i="0" sz="1300" u="none" cap="none" strike="noStrike">
              <a:solidFill>
                <a:schemeClr val="lt1"/>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20" name="Shape 720"/>
        <p:cNvGrpSpPr/>
        <p:nvPr/>
      </p:nvGrpSpPr>
      <p:grpSpPr>
        <a:xfrm>
          <a:off x="0" y="0"/>
          <a:ext cx="0" cy="0"/>
          <a:chOff x="0" y="0"/>
          <a:chExt cx="0" cy="0"/>
        </a:xfrm>
      </p:grpSpPr>
      <p:sp>
        <p:nvSpPr>
          <p:cNvPr id="721" name="Google Shape;721;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rgbClr val="272525"/>
                </a:solidFill>
              </a:rPr>
              <a:t>La modélisation orientée Objet</a:t>
            </a:r>
            <a:endParaRPr>
              <a:solidFill>
                <a:srgbClr val="272525"/>
              </a:solidFill>
            </a:endParaRPr>
          </a:p>
        </p:txBody>
      </p:sp>
      <p:pic>
        <p:nvPicPr>
          <p:cNvPr descr="preencoded.png" id="722" name="Google Shape;722;p60"/>
          <p:cNvPicPr preferRelativeResize="0"/>
          <p:nvPr/>
        </p:nvPicPr>
        <p:blipFill rotWithShape="1">
          <a:blip r:embed="rId3">
            <a:alphaModFix/>
          </a:blip>
          <a:srcRect b="0" l="0" r="0" t="0"/>
          <a:stretch/>
        </p:blipFill>
        <p:spPr>
          <a:xfrm>
            <a:off x="2330797" y="1034207"/>
            <a:ext cx="4482256" cy="1881932"/>
          </a:xfrm>
          <a:prstGeom prst="rect">
            <a:avLst/>
          </a:prstGeom>
          <a:noFill/>
          <a:ln>
            <a:noFill/>
          </a:ln>
        </p:spPr>
      </p:pic>
      <p:sp>
        <p:nvSpPr>
          <p:cNvPr id="723" name="Google Shape;723;p60"/>
          <p:cNvSpPr txBox="1"/>
          <p:nvPr/>
        </p:nvSpPr>
        <p:spPr>
          <a:xfrm>
            <a:off x="462925" y="3178675"/>
            <a:ext cx="8342700" cy="1687200"/>
          </a:xfrm>
          <a:prstGeom prst="rect">
            <a:avLst/>
          </a:prstGeom>
          <a:noFill/>
          <a:ln>
            <a:noFill/>
          </a:ln>
        </p:spPr>
        <p:txBody>
          <a:bodyPr anchorCtr="0" anchor="t" bIns="91425" lIns="91425" spcFirstLastPara="1" rIns="91425" wrap="square" tIns="91425">
            <a:noAutofit/>
          </a:bodyPr>
          <a:lstStyle/>
          <a:p>
            <a:pPr indent="0" lvl="0" marL="0" rtl="0" algn="l">
              <a:lnSpc>
                <a:spcPct val="160013"/>
              </a:lnSpc>
              <a:spcBef>
                <a:spcPts val="0"/>
              </a:spcBef>
              <a:spcAft>
                <a:spcPts val="0"/>
              </a:spcAft>
              <a:buNone/>
            </a:pPr>
            <a:r>
              <a:rPr lang="fr" sz="900">
                <a:solidFill>
                  <a:srgbClr val="272525"/>
                </a:solidFill>
              </a:rPr>
              <a:t>La modélisation orientée objet (MOO) est une méthode de modélisation de données qui utilise des objets pour représenter les entités et les relations entre elles. Dans une MOO, chaque objet est une instance d'une classe, qui définit les propriétés et les comportements de l'objet. Les propriétés sont les caractéristiques de l'objet, telles que son nom, son âge ou sa taille. Les comportements sont les actions que l'objet peut effectuer, telles que se déplacer, changer d'état ou interagir avec d'autres objets. Les outils de MOO les plus courants sont UML (Unified Modeling Language) et SysML (Systems Modeling Language). Ils fournissent des notations standardisées pour représenter les classes, les objets, les associations, les agrégations et les compositions, ainsi que d'autres concepts de la MOO. La MOO est largement utilisée dans le développement de logiciels, mais peut également être appliquée à la modélisation de données industrielles.</a:t>
            </a:r>
            <a:endParaRPr sz="900">
              <a:latin typeface="Calibri"/>
              <a:ea typeface="Calibri"/>
              <a:cs typeface="Calibri"/>
              <a:sym typeface="Calibri"/>
            </a:endParaRPr>
          </a:p>
          <a:p>
            <a:pPr indent="0" lvl="0" marL="0" rtl="0" algn="l">
              <a:lnSpc>
                <a:spcPct val="160013"/>
              </a:lnSpc>
              <a:spcBef>
                <a:spcPts val="0"/>
              </a:spcBef>
              <a:spcAft>
                <a:spcPts val="0"/>
              </a:spcAft>
              <a:buClr>
                <a:srgbClr val="272525"/>
              </a:buClr>
              <a:buSzPts val="900"/>
              <a:buFont typeface="Arial"/>
              <a:buNone/>
            </a:pPr>
            <a:r>
              <a:t/>
            </a:r>
            <a:endParaRPr sz="900">
              <a:solidFill>
                <a:srgbClr val="272525"/>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modélisation des processus métiers</a:t>
            </a:r>
            <a:endParaRPr/>
          </a:p>
        </p:txBody>
      </p:sp>
      <p:sp>
        <p:nvSpPr>
          <p:cNvPr id="729" name="Google Shape;729;p61"/>
          <p:cNvSpPr txBox="1"/>
          <p:nvPr>
            <p:ph idx="1" type="body"/>
          </p:nvPr>
        </p:nvSpPr>
        <p:spPr>
          <a:xfrm>
            <a:off x="1297500" y="1944250"/>
            <a:ext cx="7038900" cy="2534400"/>
          </a:xfrm>
          <a:prstGeom prst="rect">
            <a:avLst/>
          </a:prstGeom>
        </p:spPr>
        <p:txBody>
          <a:bodyPr anchorCtr="0" anchor="t" bIns="91425" lIns="91425" spcFirstLastPara="1" rIns="91425" wrap="square" tIns="91425">
            <a:noAutofit/>
          </a:bodyPr>
          <a:lstStyle/>
          <a:p>
            <a:pPr indent="0" lvl="0" marL="0" rtl="0" algn="l">
              <a:lnSpc>
                <a:spcPct val="159942"/>
              </a:lnSpc>
              <a:spcBef>
                <a:spcPts val="0"/>
              </a:spcBef>
              <a:spcAft>
                <a:spcPts val="0"/>
              </a:spcAft>
              <a:buClr>
                <a:srgbClr val="272525"/>
              </a:buClr>
              <a:buSzPts val="1100"/>
              <a:buFont typeface="Arial"/>
              <a:buNone/>
            </a:pPr>
            <a:r>
              <a:rPr lang="fr"/>
              <a:t>La </a:t>
            </a:r>
            <a:r>
              <a:rPr b="1" lang="fr"/>
              <a:t>modélisation des processus métier</a:t>
            </a:r>
            <a:r>
              <a:rPr lang="fr"/>
              <a:t> (BPM) est une méthode utilisée pour représenter visuellement les processus et les flux de travail d'une entreprise. Elle aide les organisations à améliorer leur efficacité et leur efficience en identifiant des opportunités d'optimisation et d'automatisation. Les diagrammes BPM peuvent être utilisés pour communiquer des informations sur les processus aux parties prenantes et aider à la prise de décision. Les notations BPM courantes comprennent </a:t>
            </a:r>
            <a:r>
              <a:rPr b="1" lang="fr"/>
              <a:t>BPMN</a:t>
            </a:r>
            <a:r>
              <a:rPr lang="fr"/>
              <a:t> (Business Process Model and Notation) et </a:t>
            </a:r>
            <a:r>
              <a:rPr b="1" lang="fr"/>
              <a:t>EPC </a:t>
            </a:r>
            <a:r>
              <a:rPr lang="fr"/>
              <a:t>(Event-driven Process Chain). Grâce à la BPM, les organisations peuvent mieux comprendre leurs processus, réduire les coûts et améliorer la satisfaction client.</a:t>
            </a:r>
            <a:endParaRPr/>
          </a:p>
          <a:p>
            <a:pPr indent="0" lvl="0" marL="0" rtl="0" algn="l">
              <a:spcBef>
                <a:spcPts val="0"/>
              </a:spcBef>
              <a:spcAft>
                <a:spcPts val="1200"/>
              </a:spcAft>
              <a:buNone/>
            </a:pPr>
            <a:r>
              <a:t/>
            </a:r>
            <a:endParaRPr/>
          </a:p>
        </p:txBody>
      </p:sp>
      <p:pic>
        <p:nvPicPr>
          <p:cNvPr descr="preencoded.png" id="730" name="Google Shape;730;p61"/>
          <p:cNvPicPr preferRelativeResize="0"/>
          <p:nvPr/>
        </p:nvPicPr>
        <p:blipFill rotWithShape="1">
          <a:blip r:embed="rId3">
            <a:alphaModFix/>
          </a:blip>
          <a:srcRect b="0" l="0" r="0" t="0"/>
          <a:stretch/>
        </p:blipFill>
        <p:spPr>
          <a:xfrm>
            <a:off x="0" y="955548"/>
            <a:ext cx="9144000" cy="83321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2"/>
          <p:cNvSpPr txBox="1"/>
          <p:nvPr>
            <p:ph type="title"/>
          </p:nvPr>
        </p:nvSpPr>
        <p:spPr>
          <a:xfrm>
            <a:off x="1297500" y="393750"/>
            <a:ext cx="42267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L'ingénierie</a:t>
            </a:r>
            <a:r>
              <a:rPr lang="fr"/>
              <a:t> système basée sur des modèles (MBSE)</a:t>
            </a:r>
            <a:endParaRPr/>
          </a:p>
        </p:txBody>
      </p:sp>
      <p:sp>
        <p:nvSpPr>
          <p:cNvPr id="736" name="Google Shape;736;p62"/>
          <p:cNvSpPr txBox="1"/>
          <p:nvPr>
            <p:ph idx="1" type="body"/>
          </p:nvPr>
        </p:nvSpPr>
        <p:spPr>
          <a:xfrm>
            <a:off x="443675" y="1742450"/>
            <a:ext cx="4740900" cy="2911200"/>
          </a:xfrm>
          <a:prstGeom prst="rect">
            <a:avLst/>
          </a:prstGeom>
        </p:spPr>
        <p:txBody>
          <a:bodyPr anchorCtr="0" anchor="t" bIns="91425" lIns="91425" spcFirstLastPara="1" rIns="91425" wrap="square" tIns="91425">
            <a:normAutofit/>
          </a:bodyPr>
          <a:lstStyle/>
          <a:p>
            <a:pPr indent="0" lvl="0" marL="0" rtl="0" algn="l">
              <a:lnSpc>
                <a:spcPct val="159942"/>
              </a:lnSpc>
              <a:spcBef>
                <a:spcPts val="0"/>
              </a:spcBef>
              <a:spcAft>
                <a:spcPts val="0"/>
              </a:spcAft>
              <a:buClr>
                <a:srgbClr val="272525"/>
              </a:buClr>
              <a:buSzPts val="1100"/>
              <a:buFont typeface="Arial"/>
              <a:buNone/>
            </a:pPr>
            <a:r>
              <a:rPr lang="fr"/>
              <a:t>La MBSE est une méthodologie utilisée pour concevoir et construire des systèmes complexes. Elle implique l'utilisation de modèles pour représenter le système et ses composants, et l'utilisation de ces modèles pour analyser, simuler et optimiser le système. Cette approche aide à s'assurer que le système répond à ses exigences et fonctionne comme prévu.</a:t>
            </a:r>
            <a:endParaRPr/>
          </a:p>
          <a:p>
            <a:pPr indent="0" lvl="0" marL="0" rtl="0" algn="l">
              <a:spcBef>
                <a:spcPts val="0"/>
              </a:spcBef>
              <a:spcAft>
                <a:spcPts val="1200"/>
              </a:spcAft>
              <a:buNone/>
            </a:pPr>
            <a:r>
              <a:t/>
            </a:r>
            <a:endParaRPr/>
          </a:p>
        </p:txBody>
      </p:sp>
      <p:pic>
        <p:nvPicPr>
          <p:cNvPr descr="preencoded.png" id="737" name="Google Shape;737;p62"/>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cycle de vie de la donnée</a:t>
            </a:r>
            <a:endParaRPr/>
          </a:p>
        </p:txBody>
      </p:sp>
      <p:sp>
        <p:nvSpPr>
          <p:cNvPr id="183" name="Google Shape;183;p18"/>
          <p:cNvSpPr/>
          <p:nvPr/>
        </p:nvSpPr>
        <p:spPr>
          <a:xfrm>
            <a:off x="768163" y="2735050"/>
            <a:ext cx="1137900" cy="500100"/>
          </a:xfrm>
          <a:prstGeom prst="homePlate">
            <a:avLst>
              <a:gd fmla="val 50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Ingestion</a:t>
            </a:r>
            <a:endParaRPr>
              <a:latin typeface="Lato"/>
              <a:ea typeface="Lato"/>
              <a:cs typeface="Lato"/>
              <a:sym typeface="Lato"/>
            </a:endParaRPr>
          </a:p>
        </p:txBody>
      </p:sp>
      <p:sp>
        <p:nvSpPr>
          <p:cNvPr id="184" name="Google Shape;184;p18"/>
          <p:cNvSpPr/>
          <p:nvPr/>
        </p:nvSpPr>
        <p:spPr>
          <a:xfrm>
            <a:off x="1757363" y="2255350"/>
            <a:ext cx="1800000" cy="479700"/>
          </a:xfrm>
          <a:prstGeom prst="chevron">
            <a:avLst>
              <a:gd fmla="val 50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Organisation</a:t>
            </a:r>
            <a:endParaRPr>
              <a:latin typeface="Lato"/>
              <a:ea typeface="Lato"/>
              <a:cs typeface="Lato"/>
              <a:sym typeface="Lato"/>
            </a:endParaRPr>
          </a:p>
        </p:txBody>
      </p:sp>
      <p:sp>
        <p:nvSpPr>
          <p:cNvPr id="185" name="Google Shape;185;p18"/>
          <p:cNvSpPr/>
          <p:nvPr/>
        </p:nvSpPr>
        <p:spPr>
          <a:xfrm>
            <a:off x="1757363" y="3235150"/>
            <a:ext cx="1800000" cy="479700"/>
          </a:xfrm>
          <a:prstGeom prst="chevron">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Processing</a:t>
            </a:r>
            <a:endParaRPr>
              <a:latin typeface="Lato"/>
              <a:ea typeface="Lato"/>
              <a:cs typeface="Lato"/>
              <a:sym typeface="Lato"/>
            </a:endParaRPr>
          </a:p>
        </p:txBody>
      </p:sp>
      <p:sp>
        <p:nvSpPr>
          <p:cNvPr id="186" name="Google Shape;186;p18"/>
          <p:cNvSpPr/>
          <p:nvPr/>
        </p:nvSpPr>
        <p:spPr>
          <a:xfrm>
            <a:off x="3330438" y="2745250"/>
            <a:ext cx="1757700" cy="479700"/>
          </a:xfrm>
          <a:prstGeom prst="chevron">
            <a:avLst>
              <a:gd fmla="val 50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Visualisation</a:t>
            </a:r>
            <a:endParaRPr>
              <a:latin typeface="Lato"/>
              <a:ea typeface="Lato"/>
              <a:cs typeface="Lato"/>
              <a:sym typeface="Lato"/>
            </a:endParaRPr>
          </a:p>
        </p:txBody>
      </p:sp>
      <p:sp>
        <p:nvSpPr>
          <p:cNvPr id="187" name="Google Shape;187;p18"/>
          <p:cNvSpPr/>
          <p:nvPr/>
        </p:nvSpPr>
        <p:spPr>
          <a:xfrm>
            <a:off x="4875138" y="2745250"/>
            <a:ext cx="1800000" cy="479700"/>
          </a:xfrm>
          <a:prstGeom prst="chevron">
            <a:avLst>
              <a:gd fmla="val 500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Prise de décision</a:t>
            </a:r>
            <a:endParaRPr>
              <a:latin typeface="Lato"/>
              <a:ea typeface="Lato"/>
              <a:cs typeface="Lato"/>
              <a:sym typeface="Lato"/>
            </a:endParaRPr>
          </a:p>
        </p:txBody>
      </p:sp>
      <p:sp>
        <p:nvSpPr>
          <p:cNvPr id="188" name="Google Shape;188;p18"/>
          <p:cNvSpPr/>
          <p:nvPr/>
        </p:nvSpPr>
        <p:spPr>
          <a:xfrm>
            <a:off x="6575838" y="2255350"/>
            <a:ext cx="1800000" cy="479700"/>
          </a:xfrm>
          <a:prstGeom prst="chevron">
            <a:avLst>
              <a:gd fmla="val 50000"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Archivage</a:t>
            </a:r>
            <a:endParaRPr>
              <a:latin typeface="Lato"/>
              <a:ea typeface="Lato"/>
              <a:cs typeface="Lato"/>
              <a:sym typeface="Lato"/>
            </a:endParaRPr>
          </a:p>
        </p:txBody>
      </p:sp>
      <p:sp>
        <p:nvSpPr>
          <p:cNvPr id="189" name="Google Shape;189;p18"/>
          <p:cNvSpPr/>
          <p:nvPr/>
        </p:nvSpPr>
        <p:spPr>
          <a:xfrm>
            <a:off x="6575838" y="3235150"/>
            <a:ext cx="1800000" cy="479700"/>
          </a:xfrm>
          <a:prstGeom prst="chevron">
            <a:avLst>
              <a:gd fmla="val 5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Destruction</a:t>
            </a:r>
            <a:endParaRPr>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L'ingénierie système basée sur des modèles (MBSE)</a:t>
            </a:r>
            <a:endParaRPr/>
          </a:p>
        </p:txBody>
      </p:sp>
      <p:sp>
        <p:nvSpPr>
          <p:cNvPr id="743" name="Google Shape;743;p6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59964"/>
              </a:lnSpc>
              <a:spcBef>
                <a:spcPts val="0"/>
              </a:spcBef>
              <a:spcAft>
                <a:spcPts val="0"/>
              </a:spcAft>
              <a:buClr>
                <a:srgbClr val="272525"/>
              </a:buClr>
              <a:buSzPts val="1100"/>
              <a:buFont typeface="Arial"/>
              <a:buNone/>
            </a:pPr>
            <a:r>
              <a:rPr lang="fr"/>
              <a:t>La MBSE est souvent utilisée dans des industries comme l'aérospatiale et la défense, où la complexité et la sécurité sont des enjeux majeurs. Elle permet aux ingénieurs de mieux comprendre les interactions entre les différents composants du système, de prédire les performances du système et de détecter les problèmes potentiels plus tôt dans le processus de conception.</a:t>
            </a:r>
            <a:endParaRPr/>
          </a:p>
          <a:p>
            <a:pPr indent="0" lvl="0" marL="0" rtl="0" algn="l">
              <a:spcBef>
                <a:spcPts val="0"/>
              </a:spcBef>
              <a:spcAft>
                <a:spcPts val="1200"/>
              </a:spcAft>
              <a:buNone/>
            </a:pPr>
            <a:r>
              <a:t/>
            </a:r>
            <a:endParaRPr/>
          </a:p>
        </p:txBody>
      </p:sp>
      <p:pic>
        <p:nvPicPr>
          <p:cNvPr descr="preencoded.png" id="744" name="Google Shape;744;p63"/>
          <p:cNvPicPr preferRelativeResize="0"/>
          <p:nvPr/>
        </p:nvPicPr>
        <p:blipFill rotWithShape="1">
          <a:blip r:embed="rId3">
            <a:alphaModFix/>
          </a:blip>
          <a:srcRect b="0" l="0" r="0" t="0"/>
          <a:stretch/>
        </p:blipFill>
        <p:spPr>
          <a:xfrm>
            <a:off x="3091796" y="3363705"/>
            <a:ext cx="2960425" cy="1115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48" name="Shape 748"/>
        <p:cNvGrpSpPr/>
        <p:nvPr/>
      </p:nvGrpSpPr>
      <p:grpSpPr>
        <a:xfrm>
          <a:off x="0" y="0"/>
          <a:ext cx="0" cy="0"/>
          <a:chOff x="0" y="0"/>
          <a:chExt cx="0" cy="0"/>
        </a:xfrm>
      </p:grpSpPr>
      <p:sp>
        <p:nvSpPr>
          <p:cNvPr id="749" name="Google Shape;749;p6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rgbClr val="000000"/>
                </a:solidFill>
              </a:rPr>
              <a:t>L'ingénierie système basée sur des modèles (MBSE)</a:t>
            </a:r>
            <a:endParaRPr>
              <a:solidFill>
                <a:srgbClr val="000000"/>
              </a:solidFill>
            </a:endParaRPr>
          </a:p>
        </p:txBody>
      </p:sp>
      <p:pic>
        <p:nvPicPr>
          <p:cNvPr descr="preencoded.png" id="750" name="Google Shape;750;p64"/>
          <p:cNvPicPr preferRelativeResize="0"/>
          <p:nvPr/>
        </p:nvPicPr>
        <p:blipFill rotWithShape="1">
          <a:blip r:embed="rId3">
            <a:alphaModFix/>
          </a:blip>
          <a:srcRect b="0" l="0" r="0" t="0"/>
          <a:stretch/>
        </p:blipFill>
        <p:spPr>
          <a:xfrm>
            <a:off x="1408426" y="1156100"/>
            <a:ext cx="6687449" cy="3886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Big Data et Industrie 4.0</a:t>
            </a:r>
            <a:endParaRPr/>
          </a:p>
        </p:txBody>
      </p:sp>
      <p:sp>
        <p:nvSpPr>
          <p:cNvPr id="756" name="Google Shape;756;p6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59942"/>
              </a:lnSpc>
              <a:spcBef>
                <a:spcPts val="0"/>
              </a:spcBef>
              <a:spcAft>
                <a:spcPts val="0"/>
              </a:spcAft>
              <a:buNone/>
            </a:pPr>
            <a:r>
              <a:rPr lang="fr"/>
              <a:t>Le Big Data joue un rôle clé dans l'industrie 4.0 en collectant, analysant et utilisant des données en temps réel pour améliorer l'efficacité, réduire les coûts, faciliter la maintenance et la prévention des pannes, et optimiser les performances des processus industriels. Il permet également l'intégration de systèmes d'automatisation avancés, de l'Internet des Objets et de la réalité augmentée pour maximiser les performances.</a:t>
            </a:r>
            <a:endParaRPr/>
          </a:p>
          <a:p>
            <a:pPr indent="0" lvl="0" marL="0" rtl="0" algn="l">
              <a:lnSpc>
                <a:spcPct val="159942"/>
              </a:lnSpc>
              <a:spcBef>
                <a:spcPts val="0"/>
              </a:spcBef>
              <a:spcAft>
                <a:spcPts val="0"/>
              </a:spcAft>
              <a:buNone/>
            </a:pPr>
            <a:r>
              <a:t/>
            </a:r>
            <a:endParaRPr/>
          </a:p>
          <a:p>
            <a:pPr indent="0" lvl="0" marL="0" rtl="0" algn="l">
              <a:lnSpc>
                <a:spcPct val="159942"/>
              </a:lnSpc>
              <a:spcBef>
                <a:spcPts val="0"/>
              </a:spcBef>
              <a:spcAft>
                <a:spcPts val="0"/>
              </a:spcAft>
              <a:buNone/>
            </a:pPr>
            <a:r>
              <a:rPr lang="fr"/>
              <a:t>Collecte et analyse en temps réel des données</a:t>
            </a:r>
            <a:endParaRPr/>
          </a:p>
          <a:p>
            <a:pPr indent="0" lvl="0" marL="0" rtl="0" algn="l">
              <a:lnSpc>
                <a:spcPct val="159942"/>
              </a:lnSpc>
              <a:spcBef>
                <a:spcPts val="0"/>
              </a:spcBef>
              <a:spcAft>
                <a:spcPts val="0"/>
              </a:spcAft>
              <a:buNone/>
            </a:pPr>
            <a:r>
              <a:rPr lang="fr"/>
              <a:t>Optimisation des performances des processus industriels</a:t>
            </a:r>
            <a:endParaRPr/>
          </a:p>
          <a:p>
            <a:pPr indent="0" lvl="0" marL="0" rtl="0" algn="l">
              <a:lnSpc>
                <a:spcPct val="159942"/>
              </a:lnSpc>
              <a:spcBef>
                <a:spcPts val="0"/>
              </a:spcBef>
              <a:spcAft>
                <a:spcPts val="0"/>
              </a:spcAft>
              <a:buNone/>
            </a:pPr>
            <a:r>
              <a:rPr lang="fr"/>
              <a:t>Systèmes d'automatisation avancées intégrés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Big Data et Industrie 4.0</a:t>
            </a:r>
            <a:endParaRPr/>
          </a:p>
        </p:txBody>
      </p:sp>
      <p:sp>
        <p:nvSpPr>
          <p:cNvPr id="762" name="Google Shape;762;p66"/>
          <p:cNvSpPr/>
          <p:nvPr/>
        </p:nvSpPr>
        <p:spPr>
          <a:xfrm>
            <a:off x="3224400" y="2283725"/>
            <a:ext cx="2695200" cy="72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Big Data</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Industrie 4.0</a:t>
            </a:r>
            <a:endParaRPr>
              <a:latin typeface="Lato"/>
              <a:ea typeface="Lato"/>
              <a:cs typeface="Lato"/>
              <a:sym typeface="Lato"/>
            </a:endParaRPr>
          </a:p>
        </p:txBody>
      </p:sp>
      <p:sp>
        <p:nvSpPr>
          <p:cNvPr id="763" name="Google Shape;763;p66"/>
          <p:cNvSpPr/>
          <p:nvPr/>
        </p:nvSpPr>
        <p:spPr>
          <a:xfrm>
            <a:off x="1399025" y="1501900"/>
            <a:ext cx="1450500" cy="38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IA</a:t>
            </a:r>
            <a:endParaRPr>
              <a:latin typeface="Lato"/>
              <a:ea typeface="Lato"/>
              <a:cs typeface="Lato"/>
              <a:sym typeface="Lato"/>
            </a:endParaRPr>
          </a:p>
        </p:txBody>
      </p:sp>
      <p:sp>
        <p:nvSpPr>
          <p:cNvPr id="764" name="Google Shape;764;p66"/>
          <p:cNvSpPr/>
          <p:nvPr/>
        </p:nvSpPr>
        <p:spPr>
          <a:xfrm>
            <a:off x="5995400" y="1501900"/>
            <a:ext cx="1450500" cy="38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Cybersécurité</a:t>
            </a:r>
            <a:endParaRPr>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7"/>
          <p:cNvSpPr txBox="1"/>
          <p:nvPr>
            <p:ph type="title"/>
          </p:nvPr>
        </p:nvSpPr>
        <p:spPr>
          <a:xfrm>
            <a:off x="3556750" y="270300"/>
            <a:ext cx="51666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Conclusion</a:t>
            </a:r>
            <a:endParaRPr/>
          </a:p>
        </p:txBody>
      </p:sp>
      <p:sp>
        <p:nvSpPr>
          <p:cNvPr id="770" name="Google Shape;770;p67"/>
          <p:cNvSpPr txBox="1"/>
          <p:nvPr/>
        </p:nvSpPr>
        <p:spPr>
          <a:xfrm>
            <a:off x="3556750" y="1080125"/>
            <a:ext cx="5218200" cy="3427200"/>
          </a:xfrm>
          <a:prstGeom prst="rect">
            <a:avLst/>
          </a:prstGeom>
          <a:noFill/>
          <a:ln>
            <a:noFill/>
          </a:ln>
        </p:spPr>
        <p:txBody>
          <a:bodyPr anchorCtr="0" anchor="t" bIns="91425" lIns="91425" spcFirstLastPara="1" rIns="91425" wrap="square" tIns="91425">
            <a:noAutofit/>
          </a:bodyPr>
          <a:lstStyle/>
          <a:p>
            <a:pPr indent="0" lvl="0" marL="0" rtl="0" algn="l">
              <a:lnSpc>
                <a:spcPct val="159942"/>
              </a:lnSpc>
              <a:spcBef>
                <a:spcPts val="0"/>
              </a:spcBef>
              <a:spcAft>
                <a:spcPts val="0"/>
              </a:spcAft>
              <a:buNone/>
            </a:pPr>
            <a:r>
              <a:rPr lang="fr" sz="1300">
                <a:solidFill>
                  <a:schemeClr val="lt1"/>
                </a:solidFill>
                <a:latin typeface="Lato"/>
                <a:ea typeface="Lato"/>
                <a:cs typeface="Lato"/>
                <a:sym typeface="Lato"/>
              </a:rPr>
              <a:t>La modélisation des données est une étape cruciale dans la mise en place des systèmes d'informations industriels. Elle permet de collecter, stocker, et gérer les données de manière efficace et de les rendre intelligibles aux différents utilisateurs. Avec l'essor des technologies telles que le Big Data, l'Intelligence Artificielle, l'Industrie 4.0, il devient impératif de maîtriser la modélisation des données industrielles pour répondre aux enjeux du futur et de rester compétitifs dans le domaine industriel.</a:t>
            </a:r>
            <a:endParaRPr sz="1300">
              <a:solidFill>
                <a:schemeClr val="lt1"/>
              </a:solidFill>
              <a:latin typeface="Lato"/>
              <a:ea typeface="Lato"/>
              <a:cs typeface="Lato"/>
              <a:sym typeface="Lato"/>
            </a:endParaRPr>
          </a:p>
        </p:txBody>
      </p:sp>
      <p:pic>
        <p:nvPicPr>
          <p:cNvPr descr="preencoded.png" id="771" name="Google Shape;771;p67"/>
          <p:cNvPicPr preferRelativeResize="0"/>
          <p:nvPr/>
        </p:nvPicPr>
        <p:blipFill rotWithShape="1">
          <a:blip r:embed="rId3">
            <a:alphaModFix/>
          </a:blip>
          <a:srcRect b="0" l="0" r="0" t="0"/>
          <a:stretch/>
        </p:blipFill>
        <p:spPr>
          <a:xfrm>
            <a:off x="0" y="0"/>
            <a:ext cx="3429000"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8"/>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fr"/>
              <a:t>Les techniques de gestion de données massives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L’exploitation de données massives</a:t>
            </a:r>
            <a:endParaRPr/>
          </a:p>
        </p:txBody>
      </p:sp>
      <p:sp>
        <p:nvSpPr>
          <p:cNvPr id="782" name="Google Shape;782;p69"/>
          <p:cNvSpPr txBox="1"/>
          <p:nvPr>
            <p:ph idx="1" type="body"/>
          </p:nvPr>
        </p:nvSpPr>
        <p:spPr>
          <a:xfrm>
            <a:off x="1297500" y="1186550"/>
            <a:ext cx="7038900" cy="2911200"/>
          </a:xfrm>
          <a:prstGeom prst="rect">
            <a:avLst/>
          </a:prstGeom>
        </p:spPr>
        <p:txBody>
          <a:bodyPr anchorCtr="0" anchor="t" bIns="91425" lIns="91425" spcFirstLastPara="1" rIns="91425" wrap="square" tIns="91425">
            <a:normAutofit/>
          </a:bodyPr>
          <a:lstStyle/>
          <a:p>
            <a:pPr indent="0" lvl="0" marL="0" rtl="0" algn="l">
              <a:lnSpc>
                <a:spcPct val="159942"/>
              </a:lnSpc>
              <a:spcBef>
                <a:spcPts val="0"/>
              </a:spcBef>
              <a:spcAft>
                <a:spcPts val="0"/>
              </a:spcAft>
              <a:buClr>
                <a:srgbClr val="272525"/>
              </a:buClr>
              <a:buSzPts val="1100"/>
              <a:buFont typeface="Arial"/>
              <a:buNone/>
            </a:pPr>
            <a:r>
              <a:rPr lang="fr"/>
              <a:t>Les données industrielles contiennent des informations précieuses pour les entreprises. L'analyse et l'exploitation de ces données peuvent permettre d'améliorer les performances et l'efficacité opérationnelle, ainsi que d'anticiper les pannes.</a:t>
            </a:r>
            <a:endParaRPr/>
          </a:p>
          <a:p>
            <a:pPr indent="0" lvl="0" marL="0" rtl="0" algn="l">
              <a:spcBef>
                <a:spcPts val="0"/>
              </a:spcBef>
              <a:spcAft>
                <a:spcPts val="1200"/>
              </a:spcAft>
              <a:buNone/>
            </a:pPr>
            <a:r>
              <a:t/>
            </a:r>
            <a:endParaRPr/>
          </a:p>
        </p:txBody>
      </p:sp>
      <p:sp>
        <p:nvSpPr>
          <p:cNvPr id="783" name="Google Shape;783;p69"/>
          <p:cNvSpPr/>
          <p:nvPr/>
        </p:nvSpPr>
        <p:spPr>
          <a:xfrm>
            <a:off x="1467743" y="2399854"/>
            <a:ext cx="6208500" cy="27900"/>
          </a:xfrm>
          <a:prstGeom prst="rect">
            <a:avLst/>
          </a:prstGeom>
          <a:solidFill>
            <a:srgbClr val="D7A1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solidFill>
                <a:srgbClr val="FFFFFF"/>
              </a:solidFill>
            </a:endParaRPr>
          </a:p>
        </p:txBody>
      </p:sp>
      <p:sp>
        <p:nvSpPr>
          <p:cNvPr id="784" name="Google Shape;784;p69"/>
          <p:cNvSpPr/>
          <p:nvPr/>
        </p:nvSpPr>
        <p:spPr>
          <a:xfrm>
            <a:off x="2442307" y="2399854"/>
            <a:ext cx="27900" cy="486000"/>
          </a:xfrm>
          <a:prstGeom prst="rect">
            <a:avLst/>
          </a:prstGeom>
          <a:solidFill>
            <a:srgbClr val="D7A1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solidFill>
                <a:srgbClr val="FFFFFF"/>
              </a:solidFill>
            </a:endParaRPr>
          </a:p>
        </p:txBody>
      </p:sp>
      <p:sp>
        <p:nvSpPr>
          <p:cNvPr id="785" name="Google Shape;785;p69"/>
          <p:cNvSpPr/>
          <p:nvPr/>
        </p:nvSpPr>
        <p:spPr>
          <a:xfrm>
            <a:off x="2299990" y="2243658"/>
            <a:ext cx="312300" cy="312300"/>
          </a:xfrm>
          <a:prstGeom prst="roundRect">
            <a:avLst>
              <a:gd fmla="val 20000"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solidFill>
                <a:srgbClr val="FFFFFF"/>
              </a:solidFill>
            </a:endParaRPr>
          </a:p>
        </p:txBody>
      </p:sp>
      <p:sp>
        <p:nvSpPr>
          <p:cNvPr id="786" name="Google Shape;786;p69"/>
          <p:cNvSpPr/>
          <p:nvPr/>
        </p:nvSpPr>
        <p:spPr>
          <a:xfrm>
            <a:off x="2347303" y="2269703"/>
            <a:ext cx="1149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Arial"/>
              <a:buNone/>
            </a:pPr>
            <a:r>
              <a:rPr b="1" i="0" lang="fr" sz="1600" u="none" cap="none" strike="noStrike">
                <a:solidFill>
                  <a:schemeClr val="dk1"/>
                </a:solidFill>
                <a:latin typeface="Arial"/>
                <a:ea typeface="Arial"/>
                <a:cs typeface="Arial"/>
                <a:sym typeface="Arial"/>
              </a:rPr>
              <a:t>1</a:t>
            </a:r>
            <a:endParaRPr b="0" i="0" sz="1600" u="none" cap="none" strike="noStrike">
              <a:solidFill>
                <a:schemeClr val="dk1"/>
              </a:solidFill>
              <a:latin typeface="Calibri"/>
              <a:ea typeface="Calibri"/>
              <a:cs typeface="Calibri"/>
              <a:sym typeface="Calibri"/>
            </a:endParaRPr>
          </a:p>
        </p:txBody>
      </p:sp>
      <p:sp>
        <p:nvSpPr>
          <p:cNvPr id="787" name="Google Shape;787;p69"/>
          <p:cNvSpPr/>
          <p:nvPr/>
        </p:nvSpPr>
        <p:spPr>
          <a:xfrm>
            <a:off x="1606599" y="3024783"/>
            <a:ext cx="1699200" cy="4341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Arial"/>
              <a:buNone/>
            </a:pPr>
            <a:r>
              <a:rPr b="1" i="0" lang="fr" sz="1400" u="none" cap="none" strike="noStrike">
                <a:solidFill>
                  <a:srgbClr val="FFFFFF"/>
                </a:solidFill>
                <a:latin typeface="Arial"/>
                <a:ea typeface="Arial"/>
                <a:cs typeface="Arial"/>
                <a:sym typeface="Arial"/>
              </a:rPr>
              <a:t>Analyse de données massives</a:t>
            </a:r>
            <a:endParaRPr b="0" i="0" sz="1400" u="none" cap="none" strike="noStrike">
              <a:solidFill>
                <a:srgbClr val="FFFFFF"/>
              </a:solidFill>
              <a:latin typeface="Calibri"/>
              <a:ea typeface="Calibri"/>
              <a:cs typeface="Calibri"/>
              <a:sym typeface="Calibri"/>
            </a:endParaRPr>
          </a:p>
        </p:txBody>
      </p:sp>
      <p:sp>
        <p:nvSpPr>
          <p:cNvPr id="788" name="Google Shape;788;p69"/>
          <p:cNvSpPr/>
          <p:nvPr/>
        </p:nvSpPr>
        <p:spPr>
          <a:xfrm>
            <a:off x="1606599" y="3597623"/>
            <a:ext cx="1699200" cy="888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b="0" i="0" lang="fr" sz="1100" u="none" cap="none" strike="noStrike">
                <a:solidFill>
                  <a:srgbClr val="FFFFFF"/>
                </a:solidFill>
                <a:latin typeface="Arial"/>
                <a:ea typeface="Arial"/>
                <a:cs typeface="Arial"/>
                <a:sym typeface="Arial"/>
              </a:rPr>
              <a:t>Analyse de données massives pour améliorer les performances opérationnelles de l'entreprise.</a:t>
            </a:r>
            <a:endParaRPr b="0" i="0" sz="1100" u="none" cap="none" strike="noStrike">
              <a:solidFill>
                <a:srgbClr val="FFFFFF"/>
              </a:solidFill>
              <a:latin typeface="Calibri"/>
              <a:ea typeface="Calibri"/>
              <a:cs typeface="Calibri"/>
              <a:sym typeface="Calibri"/>
            </a:endParaRPr>
          </a:p>
        </p:txBody>
      </p:sp>
      <p:sp>
        <p:nvSpPr>
          <p:cNvPr id="789" name="Google Shape;789;p69"/>
          <p:cNvSpPr/>
          <p:nvPr/>
        </p:nvSpPr>
        <p:spPr>
          <a:xfrm>
            <a:off x="4558048" y="2399854"/>
            <a:ext cx="27900" cy="486000"/>
          </a:xfrm>
          <a:prstGeom prst="rect">
            <a:avLst/>
          </a:prstGeom>
          <a:solidFill>
            <a:srgbClr val="D7A1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solidFill>
                <a:srgbClr val="FFFFFF"/>
              </a:solidFill>
            </a:endParaRPr>
          </a:p>
        </p:txBody>
      </p:sp>
      <p:sp>
        <p:nvSpPr>
          <p:cNvPr id="790" name="Google Shape;790;p69"/>
          <p:cNvSpPr/>
          <p:nvPr/>
        </p:nvSpPr>
        <p:spPr>
          <a:xfrm>
            <a:off x="4415731" y="2243658"/>
            <a:ext cx="312300" cy="312300"/>
          </a:xfrm>
          <a:prstGeom prst="roundRect">
            <a:avLst>
              <a:gd fmla="val 20000"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solidFill>
                <a:srgbClr val="FFFFFF"/>
              </a:solidFill>
            </a:endParaRPr>
          </a:p>
        </p:txBody>
      </p:sp>
      <p:sp>
        <p:nvSpPr>
          <p:cNvPr id="791" name="Google Shape;791;p69"/>
          <p:cNvSpPr/>
          <p:nvPr/>
        </p:nvSpPr>
        <p:spPr>
          <a:xfrm>
            <a:off x="4463043" y="2269703"/>
            <a:ext cx="1149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Arial"/>
              <a:buNone/>
            </a:pPr>
            <a:r>
              <a:rPr b="1" i="0" lang="fr" sz="1600" u="none" cap="none" strike="noStrike">
                <a:solidFill>
                  <a:schemeClr val="dk1"/>
                </a:solidFill>
                <a:latin typeface="Arial"/>
                <a:ea typeface="Arial"/>
                <a:cs typeface="Arial"/>
                <a:sym typeface="Arial"/>
              </a:rPr>
              <a:t>2</a:t>
            </a:r>
            <a:endParaRPr b="0" i="0" sz="1600" u="none" cap="none" strike="noStrike">
              <a:solidFill>
                <a:schemeClr val="dk1"/>
              </a:solidFill>
              <a:latin typeface="Calibri"/>
              <a:ea typeface="Calibri"/>
              <a:cs typeface="Calibri"/>
              <a:sym typeface="Calibri"/>
            </a:endParaRPr>
          </a:p>
        </p:txBody>
      </p:sp>
      <p:sp>
        <p:nvSpPr>
          <p:cNvPr id="792" name="Google Shape;792;p69"/>
          <p:cNvSpPr/>
          <p:nvPr/>
        </p:nvSpPr>
        <p:spPr>
          <a:xfrm>
            <a:off x="3722340" y="3024783"/>
            <a:ext cx="1699200" cy="4341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Arial"/>
              <a:buNone/>
            </a:pPr>
            <a:r>
              <a:rPr b="1" i="0" lang="fr" sz="1400" u="none" cap="none" strike="noStrike">
                <a:solidFill>
                  <a:srgbClr val="FFFFFF"/>
                </a:solidFill>
                <a:latin typeface="Arial"/>
                <a:ea typeface="Arial"/>
                <a:cs typeface="Arial"/>
                <a:sym typeface="Arial"/>
              </a:rPr>
              <a:t>Optimisation de performances</a:t>
            </a:r>
            <a:endParaRPr b="0" i="0" sz="1400" u="none" cap="none" strike="noStrike">
              <a:solidFill>
                <a:srgbClr val="FFFFFF"/>
              </a:solidFill>
              <a:latin typeface="Calibri"/>
              <a:ea typeface="Calibri"/>
              <a:cs typeface="Calibri"/>
              <a:sym typeface="Calibri"/>
            </a:endParaRPr>
          </a:p>
        </p:txBody>
      </p:sp>
      <p:sp>
        <p:nvSpPr>
          <p:cNvPr id="793" name="Google Shape;793;p69"/>
          <p:cNvSpPr/>
          <p:nvPr/>
        </p:nvSpPr>
        <p:spPr>
          <a:xfrm>
            <a:off x="3722340" y="3597623"/>
            <a:ext cx="1699200" cy="888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b="0" i="0" lang="fr" sz="1100" u="none" cap="none" strike="noStrike">
                <a:solidFill>
                  <a:srgbClr val="FFFFFF"/>
                </a:solidFill>
                <a:latin typeface="Arial"/>
                <a:ea typeface="Arial"/>
                <a:cs typeface="Arial"/>
                <a:sym typeface="Arial"/>
              </a:rPr>
              <a:t>Optimisation des performances des opérations industrielles pour maximiser l'efficacité opérationnelle.</a:t>
            </a:r>
            <a:endParaRPr b="0" i="0" sz="1100" u="none" cap="none" strike="noStrike">
              <a:solidFill>
                <a:srgbClr val="FFFFFF"/>
              </a:solidFill>
              <a:latin typeface="Calibri"/>
              <a:ea typeface="Calibri"/>
              <a:cs typeface="Calibri"/>
              <a:sym typeface="Calibri"/>
            </a:endParaRPr>
          </a:p>
        </p:txBody>
      </p:sp>
      <p:sp>
        <p:nvSpPr>
          <p:cNvPr id="794" name="Google Shape;794;p69"/>
          <p:cNvSpPr/>
          <p:nvPr/>
        </p:nvSpPr>
        <p:spPr>
          <a:xfrm>
            <a:off x="6673788" y="2399854"/>
            <a:ext cx="27900" cy="486000"/>
          </a:xfrm>
          <a:prstGeom prst="rect">
            <a:avLst/>
          </a:prstGeom>
          <a:solidFill>
            <a:srgbClr val="D7A1F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solidFill>
                <a:srgbClr val="FFFFFF"/>
              </a:solidFill>
            </a:endParaRPr>
          </a:p>
        </p:txBody>
      </p:sp>
      <p:sp>
        <p:nvSpPr>
          <p:cNvPr id="795" name="Google Shape;795;p69"/>
          <p:cNvSpPr/>
          <p:nvPr/>
        </p:nvSpPr>
        <p:spPr>
          <a:xfrm>
            <a:off x="6531471" y="2243658"/>
            <a:ext cx="312300" cy="312300"/>
          </a:xfrm>
          <a:prstGeom prst="roundRect">
            <a:avLst>
              <a:gd fmla="val 20000" name="adj"/>
            </a:avLst>
          </a:prstGeom>
          <a:solidFill>
            <a:srgbClr val="EBD0FB"/>
          </a:solidFill>
          <a:ln cap="flat" cmpd="sng" w="13800">
            <a:solidFill>
              <a:srgbClr val="D7A1F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solidFill>
                <a:srgbClr val="FFFFFF"/>
              </a:solidFill>
            </a:endParaRPr>
          </a:p>
        </p:txBody>
      </p:sp>
      <p:sp>
        <p:nvSpPr>
          <p:cNvPr id="796" name="Google Shape;796;p69"/>
          <p:cNvSpPr/>
          <p:nvPr/>
        </p:nvSpPr>
        <p:spPr>
          <a:xfrm>
            <a:off x="6578784" y="2269703"/>
            <a:ext cx="1149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Arial"/>
              <a:buNone/>
            </a:pPr>
            <a:r>
              <a:rPr b="1" i="0" lang="fr" sz="1600" u="none" cap="none" strike="noStrike">
                <a:solidFill>
                  <a:schemeClr val="dk1"/>
                </a:solidFill>
                <a:latin typeface="Arial"/>
                <a:ea typeface="Arial"/>
                <a:cs typeface="Arial"/>
                <a:sym typeface="Arial"/>
              </a:rPr>
              <a:t>3</a:t>
            </a:r>
            <a:endParaRPr b="0" i="0" sz="1600" u="none" cap="none" strike="noStrike">
              <a:solidFill>
                <a:schemeClr val="dk1"/>
              </a:solidFill>
              <a:latin typeface="Calibri"/>
              <a:ea typeface="Calibri"/>
              <a:cs typeface="Calibri"/>
              <a:sym typeface="Calibri"/>
            </a:endParaRPr>
          </a:p>
        </p:txBody>
      </p:sp>
      <p:sp>
        <p:nvSpPr>
          <p:cNvPr id="797" name="Google Shape;797;p69"/>
          <p:cNvSpPr/>
          <p:nvPr/>
        </p:nvSpPr>
        <p:spPr>
          <a:xfrm>
            <a:off x="5993309" y="3024783"/>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Arial"/>
              <a:buNone/>
            </a:pPr>
            <a:r>
              <a:rPr b="1" i="0" lang="fr" sz="1400" u="none" cap="none" strike="noStrike">
                <a:solidFill>
                  <a:srgbClr val="FFFFFF"/>
                </a:solidFill>
                <a:latin typeface="Arial"/>
                <a:ea typeface="Arial"/>
                <a:cs typeface="Arial"/>
                <a:sym typeface="Arial"/>
              </a:rPr>
              <a:t>Analyse prédictive</a:t>
            </a:r>
            <a:endParaRPr b="0" i="0" sz="1400" u="none" cap="none" strike="noStrike">
              <a:solidFill>
                <a:srgbClr val="FFFFFF"/>
              </a:solidFill>
              <a:latin typeface="Calibri"/>
              <a:ea typeface="Calibri"/>
              <a:cs typeface="Calibri"/>
              <a:sym typeface="Calibri"/>
            </a:endParaRPr>
          </a:p>
        </p:txBody>
      </p:sp>
      <p:sp>
        <p:nvSpPr>
          <p:cNvPr id="798" name="Google Shape;798;p69"/>
          <p:cNvSpPr/>
          <p:nvPr/>
        </p:nvSpPr>
        <p:spPr>
          <a:xfrm>
            <a:off x="5838081" y="3609231"/>
            <a:ext cx="1699200" cy="888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b="0" i="0" lang="fr" sz="1100" u="none" cap="none" strike="noStrike">
                <a:solidFill>
                  <a:srgbClr val="FFFFFF"/>
                </a:solidFill>
                <a:latin typeface="Arial"/>
                <a:ea typeface="Arial"/>
                <a:cs typeface="Arial"/>
                <a:sym typeface="Arial"/>
              </a:rPr>
              <a:t>Utilisation de l'analyse prédictive pour anticiper les pannes et améliorer la disponibilité des équipements.</a:t>
            </a:r>
            <a:endParaRPr b="0" i="0" sz="1100" u="none" cap="none" strike="noStrike">
              <a:solidFill>
                <a:srgbClr val="FFFFFF"/>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traitement de données complexes</a:t>
            </a:r>
            <a:endParaRPr/>
          </a:p>
        </p:txBody>
      </p:sp>
      <p:sp>
        <p:nvSpPr>
          <p:cNvPr id="804" name="Google Shape;804;p70"/>
          <p:cNvSpPr txBox="1"/>
          <p:nvPr>
            <p:ph idx="1" type="body"/>
          </p:nvPr>
        </p:nvSpPr>
        <p:spPr>
          <a:xfrm>
            <a:off x="1297500" y="1034150"/>
            <a:ext cx="7038900" cy="1455300"/>
          </a:xfrm>
          <a:prstGeom prst="rect">
            <a:avLst/>
          </a:prstGeom>
        </p:spPr>
        <p:txBody>
          <a:bodyPr anchorCtr="0" anchor="t" bIns="91425" lIns="91425" spcFirstLastPara="1" rIns="91425" wrap="square" tIns="91425">
            <a:normAutofit/>
          </a:bodyPr>
          <a:lstStyle/>
          <a:p>
            <a:pPr indent="0" lvl="0" marL="0" rtl="0" algn="l">
              <a:lnSpc>
                <a:spcPct val="159942"/>
              </a:lnSpc>
              <a:spcBef>
                <a:spcPts val="0"/>
              </a:spcBef>
              <a:spcAft>
                <a:spcPts val="0"/>
              </a:spcAft>
              <a:buNone/>
            </a:pPr>
            <a:r>
              <a:rPr lang="fr"/>
              <a:t>Les données industrielles peuvent être complexes et nécessiter des techniques avancées de traitement et d'analyse telles que l'apprentissage automatique, l'analyse prédictive et la fouille de données. Les systèmes d'informations industriels doivent intégrer ces techniques pour obtenir des informations pertinentes à partir des données.</a:t>
            </a:r>
            <a:endParaRPr/>
          </a:p>
        </p:txBody>
      </p:sp>
      <p:sp>
        <p:nvSpPr>
          <p:cNvPr id="805" name="Google Shape;805;p70"/>
          <p:cNvSpPr/>
          <p:nvPr/>
        </p:nvSpPr>
        <p:spPr>
          <a:xfrm>
            <a:off x="1467743" y="2530712"/>
            <a:ext cx="1843200" cy="5208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F75D3"/>
              </a:buClr>
              <a:buSzPts val="1600"/>
              <a:buFont typeface="Arial"/>
              <a:buNone/>
            </a:pPr>
            <a:r>
              <a:rPr b="1" i="0" lang="fr" sz="1600" u="none" cap="none" strike="noStrike">
                <a:solidFill>
                  <a:srgbClr val="FF75D3"/>
                </a:solidFill>
                <a:latin typeface="Arial"/>
                <a:ea typeface="Arial"/>
                <a:cs typeface="Arial"/>
                <a:sym typeface="Arial"/>
              </a:rPr>
              <a:t>Apprentissage automatique</a:t>
            </a:r>
            <a:endParaRPr b="0" i="0" sz="1600" u="none" cap="none" strike="noStrike">
              <a:solidFill>
                <a:schemeClr val="dk1"/>
              </a:solidFill>
              <a:latin typeface="Calibri"/>
              <a:ea typeface="Calibri"/>
              <a:cs typeface="Calibri"/>
              <a:sym typeface="Calibri"/>
            </a:endParaRPr>
          </a:p>
        </p:txBody>
      </p:sp>
      <p:sp>
        <p:nvSpPr>
          <p:cNvPr id="806" name="Google Shape;806;p70"/>
          <p:cNvSpPr/>
          <p:nvPr/>
        </p:nvSpPr>
        <p:spPr>
          <a:xfrm>
            <a:off x="1467743" y="3190170"/>
            <a:ext cx="1843200" cy="888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b="0" i="0" lang="fr" sz="1100" u="none" cap="none" strike="noStrike">
                <a:solidFill>
                  <a:schemeClr val="lt1"/>
                </a:solidFill>
                <a:latin typeface="Arial"/>
                <a:ea typeface="Arial"/>
                <a:cs typeface="Arial"/>
                <a:sym typeface="Arial"/>
              </a:rPr>
              <a:t>Utilisation de l'apprentissage automatique pour étudier les comportements des machines et des équipements.</a:t>
            </a:r>
            <a:endParaRPr b="0" i="0" sz="1100" u="none" cap="none" strike="noStrike">
              <a:solidFill>
                <a:schemeClr val="lt1"/>
              </a:solidFill>
              <a:latin typeface="Calibri"/>
              <a:ea typeface="Calibri"/>
              <a:cs typeface="Calibri"/>
              <a:sym typeface="Calibri"/>
            </a:endParaRPr>
          </a:p>
        </p:txBody>
      </p:sp>
      <p:sp>
        <p:nvSpPr>
          <p:cNvPr id="807" name="Google Shape;807;p70"/>
          <p:cNvSpPr/>
          <p:nvPr/>
        </p:nvSpPr>
        <p:spPr>
          <a:xfrm>
            <a:off x="3654624" y="2530712"/>
            <a:ext cx="1843200" cy="5208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F75D3"/>
              </a:buClr>
              <a:buSzPts val="1600"/>
              <a:buFont typeface="Arial"/>
              <a:buNone/>
            </a:pPr>
            <a:r>
              <a:rPr b="1" i="0" lang="fr" sz="1600" u="none" cap="none" strike="noStrike">
                <a:solidFill>
                  <a:srgbClr val="FF75D3"/>
                </a:solidFill>
                <a:latin typeface="Arial"/>
                <a:ea typeface="Arial"/>
                <a:cs typeface="Arial"/>
                <a:sym typeface="Arial"/>
              </a:rPr>
              <a:t>Optimisation des données</a:t>
            </a:r>
            <a:endParaRPr b="0" i="0" sz="1600" u="none" cap="none" strike="noStrike">
              <a:solidFill>
                <a:schemeClr val="dk1"/>
              </a:solidFill>
              <a:latin typeface="Calibri"/>
              <a:ea typeface="Calibri"/>
              <a:cs typeface="Calibri"/>
              <a:sym typeface="Calibri"/>
            </a:endParaRPr>
          </a:p>
        </p:txBody>
      </p:sp>
      <p:sp>
        <p:nvSpPr>
          <p:cNvPr id="808" name="Google Shape;808;p70"/>
          <p:cNvSpPr/>
          <p:nvPr/>
        </p:nvSpPr>
        <p:spPr>
          <a:xfrm>
            <a:off x="3654624" y="3190170"/>
            <a:ext cx="1843200" cy="888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b="0" i="0" lang="fr" sz="1100" u="none" cap="none" strike="noStrike">
                <a:solidFill>
                  <a:schemeClr val="lt1"/>
                </a:solidFill>
                <a:latin typeface="Arial"/>
                <a:ea typeface="Arial"/>
                <a:cs typeface="Arial"/>
                <a:sym typeface="Arial"/>
              </a:rPr>
              <a:t>Utilisation de l'optimisation de données pour des opérations et prises de décisions plus intelligentes.</a:t>
            </a:r>
            <a:endParaRPr b="0" i="0" sz="1100" u="none" cap="none" strike="noStrike">
              <a:solidFill>
                <a:schemeClr val="lt1"/>
              </a:solidFill>
              <a:latin typeface="Calibri"/>
              <a:ea typeface="Calibri"/>
              <a:cs typeface="Calibri"/>
              <a:sym typeface="Calibri"/>
            </a:endParaRPr>
          </a:p>
        </p:txBody>
      </p:sp>
      <p:sp>
        <p:nvSpPr>
          <p:cNvPr id="809" name="Google Shape;809;p70"/>
          <p:cNvSpPr/>
          <p:nvPr/>
        </p:nvSpPr>
        <p:spPr>
          <a:xfrm>
            <a:off x="5841504" y="2530712"/>
            <a:ext cx="1843200" cy="5208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FF75D3"/>
              </a:buClr>
              <a:buSzPts val="1600"/>
              <a:buFont typeface="Arial"/>
              <a:buNone/>
            </a:pPr>
            <a:r>
              <a:rPr b="1" i="0" lang="fr" sz="1600" u="none" cap="none" strike="noStrike">
                <a:solidFill>
                  <a:srgbClr val="FF75D3"/>
                </a:solidFill>
                <a:latin typeface="Arial"/>
                <a:ea typeface="Arial"/>
                <a:cs typeface="Arial"/>
                <a:sym typeface="Arial"/>
              </a:rPr>
              <a:t>Modèles de données adaptés</a:t>
            </a:r>
            <a:endParaRPr b="0" i="0" sz="1600" u="none" cap="none" strike="noStrike">
              <a:solidFill>
                <a:schemeClr val="dk1"/>
              </a:solidFill>
              <a:latin typeface="Calibri"/>
              <a:ea typeface="Calibri"/>
              <a:cs typeface="Calibri"/>
              <a:sym typeface="Calibri"/>
            </a:endParaRPr>
          </a:p>
        </p:txBody>
      </p:sp>
      <p:sp>
        <p:nvSpPr>
          <p:cNvPr id="810" name="Google Shape;810;p70"/>
          <p:cNvSpPr/>
          <p:nvPr/>
        </p:nvSpPr>
        <p:spPr>
          <a:xfrm>
            <a:off x="5841504" y="3190170"/>
            <a:ext cx="1843200" cy="1110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Arial"/>
              <a:buNone/>
            </a:pPr>
            <a:r>
              <a:rPr b="0" i="0" lang="fr" sz="1100" u="none" cap="none" strike="noStrike">
                <a:solidFill>
                  <a:schemeClr val="lt1"/>
                </a:solidFill>
                <a:latin typeface="Arial"/>
                <a:ea typeface="Arial"/>
                <a:cs typeface="Arial"/>
                <a:sym typeface="Arial"/>
              </a:rPr>
              <a:t>Utilisation de modèles de données tels que les entrepôts de données et les bases de données NoSQL pour gérer les données industrielles.</a:t>
            </a:r>
            <a:endParaRPr b="0" i="0" sz="1100" u="none" cap="none" strike="noStrike">
              <a:solidFill>
                <a:schemeClr val="lt1"/>
              </a:solidFill>
              <a:latin typeface="Calibri"/>
              <a:ea typeface="Calibri"/>
              <a:cs typeface="Calibri"/>
              <a:sym typeface="Calibri"/>
            </a:endParaRPr>
          </a:p>
        </p:txBody>
      </p:sp>
      <p:sp>
        <p:nvSpPr>
          <p:cNvPr id="811" name="Google Shape;811;p70"/>
          <p:cNvSpPr/>
          <p:nvPr/>
        </p:nvSpPr>
        <p:spPr>
          <a:xfrm>
            <a:off x="1467743" y="4634025"/>
            <a:ext cx="2221800" cy="347100"/>
          </a:xfrm>
          <a:prstGeom prst="rect">
            <a:avLst/>
          </a:prstGeom>
          <a:noFill/>
          <a:ln>
            <a:noFill/>
          </a:ln>
        </p:spPr>
        <p:txBody>
          <a:bodyPr anchorCtr="0" anchor="t" bIns="28575" lIns="57150" spcFirstLastPara="1" rIns="57150" wrap="square" tIns="28575">
            <a:noAutofit/>
          </a:bodyPr>
          <a:lstStyle/>
          <a:p>
            <a:pPr indent="0" lvl="0" marL="0" marR="0" rtl="0" algn="l">
              <a:lnSpc>
                <a:spcPct val="125007"/>
              </a:lnSpc>
              <a:spcBef>
                <a:spcPts val="0"/>
              </a:spcBef>
              <a:spcAft>
                <a:spcPts val="0"/>
              </a:spcAft>
              <a:buClr>
                <a:schemeClr val="dk1"/>
              </a:buClr>
              <a:buSzPts val="2200"/>
              <a:buFont typeface="Calibri"/>
              <a:buNone/>
            </a:pPr>
            <a:r>
              <a:t/>
            </a:r>
            <a:endParaRPr b="0" i="0" sz="2200" u="none" cap="none" strike="noStrike">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1"/>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Quelles sont les solutions d’aujourd’hui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Google File System (GFS)</a:t>
            </a:r>
            <a:endParaRPr/>
          </a:p>
        </p:txBody>
      </p:sp>
      <p:sp>
        <p:nvSpPr>
          <p:cNvPr id="822" name="Google Shape;822;p7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GFS a été conçu pour répondre aux besoins de stockage de données dans les applications Google. il est optimisé pour la gestion de fichiers de taille importante.</a:t>
            </a:r>
            <a:endParaRPr/>
          </a:p>
        </p:txBody>
      </p:sp>
      <p:pic>
        <p:nvPicPr>
          <p:cNvPr id="823" name="Google Shape;823;p72"/>
          <p:cNvPicPr preferRelativeResize="0"/>
          <p:nvPr/>
        </p:nvPicPr>
        <p:blipFill>
          <a:blip r:embed="rId3">
            <a:alphaModFix/>
          </a:blip>
          <a:stretch>
            <a:fillRect/>
          </a:stretch>
        </p:blipFill>
        <p:spPr>
          <a:xfrm>
            <a:off x="817225" y="2398929"/>
            <a:ext cx="7509550" cy="1397475"/>
          </a:xfrm>
          <a:prstGeom prst="rect">
            <a:avLst/>
          </a:prstGeom>
          <a:noFill/>
          <a:ln>
            <a:noFill/>
          </a:ln>
        </p:spPr>
      </p:pic>
      <p:sp>
        <p:nvSpPr>
          <p:cNvPr id="824" name="Google Shape;824;p72"/>
          <p:cNvSpPr txBox="1"/>
          <p:nvPr/>
        </p:nvSpPr>
        <p:spPr>
          <a:xfrm rot="1693307">
            <a:off x="7004537" y="682434"/>
            <a:ext cx="2255302" cy="7245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Remplacé par Colossus</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9"/>
          <p:cNvSpPr/>
          <p:nvPr/>
        </p:nvSpPr>
        <p:spPr>
          <a:xfrm>
            <a:off x="724313"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Industrielles</a:t>
            </a:r>
            <a:endParaRPr/>
          </a:p>
        </p:txBody>
      </p:sp>
      <p:sp>
        <p:nvSpPr>
          <p:cNvPr id="195" name="Google Shape;195;p19"/>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processus liés aux données</a:t>
            </a:r>
            <a:endParaRPr/>
          </a:p>
        </p:txBody>
      </p:sp>
      <p:sp>
        <p:nvSpPr>
          <p:cNvPr id="196" name="Google Shape;196;p19"/>
          <p:cNvSpPr/>
          <p:nvPr/>
        </p:nvSpPr>
        <p:spPr>
          <a:xfrm>
            <a:off x="3153450" y="890000"/>
            <a:ext cx="2837100" cy="469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Catégorisation des données</a:t>
            </a:r>
            <a:endParaRPr/>
          </a:p>
        </p:txBody>
      </p:sp>
      <p:sp>
        <p:nvSpPr>
          <p:cNvPr id="197" name="Google Shape;197;p19"/>
          <p:cNvSpPr/>
          <p:nvPr/>
        </p:nvSpPr>
        <p:spPr>
          <a:xfrm>
            <a:off x="4190700" y="1683850"/>
            <a:ext cx="7626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“Data”</a:t>
            </a:r>
            <a:endParaRPr/>
          </a:p>
        </p:txBody>
      </p:sp>
      <p:sp>
        <p:nvSpPr>
          <p:cNvPr id="198" name="Google Shape;198;p19"/>
          <p:cNvSpPr/>
          <p:nvPr/>
        </p:nvSpPr>
        <p:spPr>
          <a:xfrm>
            <a:off x="2717038"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RH</a:t>
            </a:r>
            <a:endParaRPr/>
          </a:p>
        </p:txBody>
      </p:sp>
      <p:sp>
        <p:nvSpPr>
          <p:cNvPr id="199" name="Google Shape;199;p19"/>
          <p:cNvSpPr/>
          <p:nvPr/>
        </p:nvSpPr>
        <p:spPr>
          <a:xfrm>
            <a:off x="4709763"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Commerciales</a:t>
            </a:r>
            <a:endParaRPr/>
          </a:p>
        </p:txBody>
      </p:sp>
      <p:sp>
        <p:nvSpPr>
          <p:cNvPr id="200" name="Google Shape;200;p19"/>
          <p:cNvSpPr/>
          <p:nvPr/>
        </p:nvSpPr>
        <p:spPr>
          <a:xfrm>
            <a:off x="6702488"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Financières</a:t>
            </a:r>
            <a:endParaRPr/>
          </a:p>
        </p:txBody>
      </p:sp>
      <p:cxnSp>
        <p:nvCxnSpPr>
          <p:cNvPr id="201" name="Google Shape;201;p19"/>
          <p:cNvCxnSpPr>
            <a:stCxn id="197" idx="2"/>
            <a:endCxn id="194" idx="0"/>
          </p:cNvCxnSpPr>
          <p:nvPr/>
        </p:nvCxnSpPr>
        <p:spPr>
          <a:xfrm rot="5400000">
            <a:off x="2613000" y="1123150"/>
            <a:ext cx="928800" cy="2989200"/>
          </a:xfrm>
          <a:prstGeom prst="curvedConnector3">
            <a:avLst>
              <a:gd fmla="val 49993" name="adj1"/>
            </a:avLst>
          </a:prstGeom>
          <a:noFill/>
          <a:ln cap="flat" cmpd="sng" w="9525">
            <a:solidFill>
              <a:srgbClr val="FF0000"/>
            </a:solidFill>
            <a:prstDash val="dash"/>
            <a:round/>
            <a:headEnd len="med" w="med" type="none"/>
            <a:tailEnd len="med" w="med" type="stealth"/>
          </a:ln>
        </p:spPr>
      </p:cxnSp>
      <p:cxnSp>
        <p:nvCxnSpPr>
          <p:cNvPr id="202" name="Google Shape;202;p19"/>
          <p:cNvCxnSpPr>
            <a:stCxn id="197" idx="2"/>
            <a:endCxn id="198" idx="0"/>
          </p:cNvCxnSpPr>
          <p:nvPr/>
        </p:nvCxnSpPr>
        <p:spPr>
          <a:xfrm rot="5400000">
            <a:off x="3609450" y="2119600"/>
            <a:ext cx="928800" cy="996300"/>
          </a:xfrm>
          <a:prstGeom prst="curvedConnector3">
            <a:avLst>
              <a:gd fmla="val 49993" name="adj1"/>
            </a:avLst>
          </a:prstGeom>
          <a:noFill/>
          <a:ln cap="flat" cmpd="sng" w="9525">
            <a:solidFill>
              <a:srgbClr val="FF0000"/>
            </a:solidFill>
            <a:prstDash val="dash"/>
            <a:round/>
            <a:headEnd len="med" w="med" type="none"/>
            <a:tailEnd len="med" w="med" type="stealth"/>
          </a:ln>
        </p:spPr>
      </p:cxnSp>
      <p:cxnSp>
        <p:nvCxnSpPr>
          <p:cNvPr id="203" name="Google Shape;203;p19"/>
          <p:cNvCxnSpPr>
            <a:stCxn id="197" idx="2"/>
            <a:endCxn id="199" idx="0"/>
          </p:cNvCxnSpPr>
          <p:nvPr/>
        </p:nvCxnSpPr>
        <p:spPr>
          <a:xfrm flipH="1" rot="-5400000">
            <a:off x="4605750" y="2119600"/>
            <a:ext cx="928800" cy="996300"/>
          </a:xfrm>
          <a:prstGeom prst="curvedConnector3">
            <a:avLst>
              <a:gd fmla="val 49993" name="adj1"/>
            </a:avLst>
          </a:prstGeom>
          <a:noFill/>
          <a:ln cap="flat" cmpd="sng" w="9525">
            <a:solidFill>
              <a:srgbClr val="FF0000"/>
            </a:solidFill>
            <a:prstDash val="dash"/>
            <a:round/>
            <a:headEnd len="med" w="med" type="none"/>
            <a:tailEnd len="med" w="med" type="stealth"/>
          </a:ln>
        </p:spPr>
      </p:cxnSp>
      <p:cxnSp>
        <p:nvCxnSpPr>
          <p:cNvPr id="204" name="Google Shape;204;p19"/>
          <p:cNvCxnSpPr>
            <a:stCxn id="197" idx="2"/>
            <a:endCxn id="200" idx="0"/>
          </p:cNvCxnSpPr>
          <p:nvPr/>
        </p:nvCxnSpPr>
        <p:spPr>
          <a:xfrm flipH="1" rot="-5400000">
            <a:off x="5602200" y="1123150"/>
            <a:ext cx="928800" cy="2989200"/>
          </a:xfrm>
          <a:prstGeom prst="curvedConnector3">
            <a:avLst>
              <a:gd fmla="val 49993" name="adj1"/>
            </a:avLst>
          </a:prstGeom>
          <a:noFill/>
          <a:ln cap="flat" cmpd="sng" w="9525">
            <a:solidFill>
              <a:srgbClr val="FF0000"/>
            </a:solidFill>
            <a:prstDash val="dash"/>
            <a:round/>
            <a:headEnd len="med" w="med" type="none"/>
            <a:tailEnd len="med" w="med" type="stealth"/>
          </a:ln>
        </p:spPr>
      </p:cxnSp>
      <p:sp>
        <p:nvSpPr>
          <p:cNvPr id="205" name="Google Shape;205;p19"/>
          <p:cNvSpPr txBox="1"/>
          <p:nvPr/>
        </p:nvSpPr>
        <p:spPr>
          <a:xfrm>
            <a:off x="3139350" y="4459725"/>
            <a:ext cx="286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lt1"/>
                </a:solidFill>
                <a:latin typeface="Calibri"/>
                <a:ea typeface="Calibri"/>
                <a:cs typeface="Calibri"/>
                <a:sym typeface="Calibri"/>
              </a:rPr>
              <a:t>Et plus encore…</a:t>
            </a:r>
            <a:endParaRPr>
              <a:solidFill>
                <a:schemeClr val="lt1"/>
              </a:solidFill>
              <a:latin typeface="Calibri"/>
              <a:ea typeface="Calibri"/>
              <a:cs typeface="Calibri"/>
              <a:sym typeface="Calibri"/>
            </a:endParaRPr>
          </a:p>
        </p:txBody>
      </p:sp>
      <p:sp>
        <p:nvSpPr>
          <p:cNvPr id="206" name="Google Shape;206;p19"/>
          <p:cNvSpPr txBox="1"/>
          <p:nvPr/>
        </p:nvSpPr>
        <p:spPr>
          <a:xfrm>
            <a:off x="3628050" y="2571750"/>
            <a:ext cx="18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latin typeface="Calibri"/>
                <a:ea typeface="Calibri"/>
                <a:cs typeface="Calibri"/>
                <a:sym typeface="Calibri"/>
              </a:rPr>
              <a:t>Catégorisation</a:t>
            </a:r>
            <a:endParaRPr b="1">
              <a:solidFill>
                <a:srgbClr val="FF000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Google File System (GFS)</a:t>
            </a:r>
            <a:endParaRPr/>
          </a:p>
        </p:txBody>
      </p:sp>
      <p:sp>
        <p:nvSpPr>
          <p:cNvPr id="830" name="Google Shape;830;p73"/>
          <p:cNvSpPr txBox="1"/>
          <p:nvPr>
            <p:ph idx="1" type="body"/>
          </p:nvPr>
        </p:nvSpPr>
        <p:spPr>
          <a:xfrm>
            <a:off x="1297500" y="1394075"/>
            <a:ext cx="7038900" cy="69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GFS est un système de fichiers distribué développé par Google pour gérer efficacement de grandes quantités de données.</a:t>
            </a:r>
            <a:endParaRPr/>
          </a:p>
        </p:txBody>
      </p:sp>
      <p:sp>
        <p:nvSpPr>
          <p:cNvPr id="831" name="Google Shape;831;p73"/>
          <p:cNvSpPr/>
          <p:nvPr/>
        </p:nvSpPr>
        <p:spPr>
          <a:xfrm>
            <a:off x="1533325" y="2087975"/>
            <a:ext cx="2571900" cy="57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Redondance des données</a:t>
            </a:r>
            <a:endParaRPr>
              <a:latin typeface="Lato"/>
              <a:ea typeface="Lato"/>
              <a:cs typeface="Lato"/>
              <a:sym typeface="Lato"/>
            </a:endParaRPr>
          </a:p>
        </p:txBody>
      </p:sp>
      <p:sp>
        <p:nvSpPr>
          <p:cNvPr id="832" name="Google Shape;832;p73"/>
          <p:cNvSpPr/>
          <p:nvPr/>
        </p:nvSpPr>
        <p:spPr>
          <a:xfrm>
            <a:off x="5339225" y="2087975"/>
            <a:ext cx="2571900" cy="575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Haute performance</a:t>
            </a:r>
            <a:endParaRPr>
              <a:latin typeface="Lato"/>
              <a:ea typeface="Lato"/>
              <a:cs typeface="Lato"/>
              <a:sym typeface="Lato"/>
            </a:endParaRPr>
          </a:p>
        </p:txBody>
      </p:sp>
      <p:sp>
        <p:nvSpPr>
          <p:cNvPr id="833" name="Google Shape;833;p73"/>
          <p:cNvSpPr/>
          <p:nvPr/>
        </p:nvSpPr>
        <p:spPr>
          <a:xfrm>
            <a:off x="5339100" y="2775900"/>
            <a:ext cx="2571900" cy="208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Efficacité dans la gestion des fichiers volumineux et les multiples lectures en parallèle</a:t>
            </a:r>
            <a:endParaRPr>
              <a:latin typeface="Lato"/>
              <a:ea typeface="Lato"/>
              <a:cs typeface="Lato"/>
              <a:sym typeface="Lato"/>
            </a:endParaRPr>
          </a:p>
        </p:txBody>
      </p:sp>
      <p:sp>
        <p:nvSpPr>
          <p:cNvPr id="834" name="Google Shape;834;p73"/>
          <p:cNvSpPr/>
          <p:nvPr/>
        </p:nvSpPr>
        <p:spPr>
          <a:xfrm>
            <a:off x="1477225" y="2775850"/>
            <a:ext cx="2628000" cy="208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GFS réplique automatiquement les données pour garantir leur disponibilité en cas de défaillance matérielle</a:t>
            </a:r>
            <a:endParaRPr>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Google File System (GFS)</a:t>
            </a:r>
            <a:endParaRPr/>
          </a:p>
        </p:txBody>
      </p:sp>
      <p:pic>
        <p:nvPicPr>
          <p:cNvPr id="840" name="Google Shape;840;p74"/>
          <p:cNvPicPr preferRelativeResize="0"/>
          <p:nvPr/>
        </p:nvPicPr>
        <p:blipFill>
          <a:blip r:embed="rId3">
            <a:alphaModFix/>
          </a:blip>
          <a:stretch>
            <a:fillRect/>
          </a:stretch>
        </p:blipFill>
        <p:spPr>
          <a:xfrm>
            <a:off x="1600725" y="1235725"/>
            <a:ext cx="5942526" cy="3530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Google File System (GFS)</a:t>
            </a:r>
            <a:endParaRPr/>
          </a:p>
        </p:txBody>
      </p:sp>
      <p:pic>
        <p:nvPicPr>
          <p:cNvPr id="846" name="Google Shape;846;p75"/>
          <p:cNvPicPr preferRelativeResize="0"/>
          <p:nvPr/>
        </p:nvPicPr>
        <p:blipFill>
          <a:blip r:embed="rId3">
            <a:alphaModFix/>
          </a:blip>
          <a:stretch>
            <a:fillRect/>
          </a:stretch>
        </p:blipFill>
        <p:spPr>
          <a:xfrm>
            <a:off x="1600725" y="1235725"/>
            <a:ext cx="5942526" cy="3530851"/>
          </a:xfrm>
          <a:prstGeom prst="rect">
            <a:avLst/>
          </a:prstGeom>
          <a:noFill/>
          <a:ln>
            <a:noFill/>
          </a:ln>
        </p:spPr>
      </p:pic>
      <p:sp>
        <p:nvSpPr>
          <p:cNvPr id="847" name="Google Shape;847;p75"/>
          <p:cNvSpPr/>
          <p:nvPr/>
        </p:nvSpPr>
        <p:spPr>
          <a:xfrm>
            <a:off x="5419250" y="1071550"/>
            <a:ext cx="1489800" cy="510300"/>
          </a:xfrm>
          <a:prstGeom prst="rect">
            <a:avLst/>
          </a:prstGeom>
          <a:noFill/>
          <a:ln cap="flat" cmpd="sng" w="28575">
            <a:solidFill>
              <a:srgbClr val="FFFFFF"/>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8" name="Google Shape;848;p75"/>
          <p:cNvSpPr txBox="1"/>
          <p:nvPr/>
        </p:nvSpPr>
        <p:spPr>
          <a:xfrm>
            <a:off x="6315621" y="766182"/>
            <a:ext cx="20616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Chunk :  bloc de 64 Mo</a:t>
            </a:r>
            <a:endParaRPr sz="1300">
              <a:solidFill>
                <a:schemeClr val="lt1"/>
              </a:solidFill>
              <a:latin typeface="Lato"/>
              <a:ea typeface="Lato"/>
              <a:cs typeface="Lato"/>
              <a:sym typeface="Lato"/>
            </a:endParaRPr>
          </a:p>
        </p:txBody>
      </p:sp>
      <p:sp>
        <p:nvSpPr>
          <p:cNvPr id="849" name="Google Shape;849;p75"/>
          <p:cNvSpPr txBox="1"/>
          <p:nvPr/>
        </p:nvSpPr>
        <p:spPr>
          <a:xfrm>
            <a:off x="7011075" y="1071550"/>
            <a:ext cx="18165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Chaque chunk possède un ID unique de 64 bits</a:t>
            </a:r>
            <a:endParaRPr sz="1300">
              <a:solidFill>
                <a:schemeClr val="lt1"/>
              </a:solidFill>
              <a:latin typeface="Lato"/>
              <a:ea typeface="Lato"/>
              <a:cs typeface="Lato"/>
              <a:sym typeface="Lato"/>
            </a:endParaRPr>
          </a:p>
        </p:txBody>
      </p:sp>
      <p:sp>
        <p:nvSpPr>
          <p:cNvPr id="850" name="Google Shape;850;p75"/>
          <p:cNvSpPr/>
          <p:nvPr/>
        </p:nvSpPr>
        <p:spPr>
          <a:xfrm>
            <a:off x="5419250" y="2746000"/>
            <a:ext cx="1489800" cy="387900"/>
          </a:xfrm>
          <a:prstGeom prst="rect">
            <a:avLst/>
          </a:prstGeom>
          <a:noFill/>
          <a:ln cap="flat" cmpd="sng" w="28575">
            <a:solidFill>
              <a:srgbClr val="FFFFFF"/>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1" name="Google Shape;851;p75"/>
          <p:cNvSpPr txBox="1"/>
          <p:nvPr/>
        </p:nvSpPr>
        <p:spPr>
          <a:xfrm>
            <a:off x="7163500" y="2482900"/>
            <a:ext cx="18165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Le fichier est répliqué en plusieurs exemplaires</a:t>
            </a:r>
            <a:endParaRPr sz="1300">
              <a:solidFill>
                <a:schemeClr val="lt1"/>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Google File System (GFS)</a:t>
            </a:r>
            <a:endParaRPr/>
          </a:p>
        </p:txBody>
      </p:sp>
      <p:pic>
        <p:nvPicPr>
          <p:cNvPr id="857" name="Google Shape;857;p76"/>
          <p:cNvPicPr preferRelativeResize="0"/>
          <p:nvPr/>
        </p:nvPicPr>
        <p:blipFill>
          <a:blip r:embed="rId3">
            <a:alphaModFix/>
          </a:blip>
          <a:stretch>
            <a:fillRect/>
          </a:stretch>
        </p:blipFill>
        <p:spPr>
          <a:xfrm>
            <a:off x="1600725" y="1235725"/>
            <a:ext cx="5942526" cy="3530851"/>
          </a:xfrm>
          <a:prstGeom prst="rect">
            <a:avLst/>
          </a:prstGeom>
          <a:noFill/>
          <a:ln>
            <a:noFill/>
          </a:ln>
        </p:spPr>
      </p:pic>
      <p:sp>
        <p:nvSpPr>
          <p:cNvPr id="858" name="Google Shape;858;p76"/>
          <p:cNvSpPr/>
          <p:nvPr/>
        </p:nvSpPr>
        <p:spPr>
          <a:xfrm>
            <a:off x="3010575" y="1479750"/>
            <a:ext cx="2224800" cy="3286800"/>
          </a:xfrm>
          <a:prstGeom prst="rect">
            <a:avLst/>
          </a:prstGeom>
          <a:noFill/>
          <a:ln cap="flat" cmpd="sng" w="28575">
            <a:solidFill>
              <a:srgbClr val="FFFFFF"/>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9" name="Google Shape;859;p76"/>
          <p:cNvSpPr txBox="1"/>
          <p:nvPr/>
        </p:nvSpPr>
        <p:spPr>
          <a:xfrm>
            <a:off x="3551475" y="1091850"/>
            <a:ext cx="14184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Noeuds (2 types)</a:t>
            </a:r>
            <a:endParaRPr sz="1300">
              <a:solidFill>
                <a:schemeClr val="lt1"/>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Google File System (GFS)</a:t>
            </a:r>
            <a:endParaRPr/>
          </a:p>
        </p:txBody>
      </p:sp>
      <p:pic>
        <p:nvPicPr>
          <p:cNvPr id="865" name="Google Shape;865;p77"/>
          <p:cNvPicPr preferRelativeResize="0"/>
          <p:nvPr/>
        </p:nvPicPr>
        <p:blipFill>
          <a:blip r:embed="rId3">
            <a:alphaModFix/>
          </a:blip>
          <a:stretch>
            <a:fillRect/>
          </a:stretch>
        </p:blipFill>
        <p:spPr>
          <a:xfrm>
            <a:off x="1600725" y="1235725"/>
            <a:ext cx="5942526" cy="3530851"/>
          </a:xfrm>
          <a:prstGeom prst="rect">
            <a:avLst/>
          </a:prstGeom>
          <a:noFill/>
          <a:ln>
            <a:noFill/>
          </a:ln>
        </p:spPr>
      </p:pic>
      <p:sp>
        <p:nvSpPr>
          <p:cNvPr id="866" name="Google Shape;866;p77"/>
          <p:cNvSpPr/>
          <p:nvPr/>
        </p:nvSpPr>
        <p:spPr>
          <a:xfrm>
            <a:off x="3939275" y="1479750"/>
            <a:ext cx="1296000" cy="3286800"/>
          </a:xfrm>
          <a:prstGeom prst="rect">
            <a:avLst/>
          </a:prstGeom>
          <a:noFill/>
          <a:ln cap="flat" cmpd="sng" w="28575">
            <a:solidFill>
              <a:srgbClr val="FFFFFF"/>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67" name="Google Shape;867;p77"/>
          <p:cNvSpPr txBox="1"/>
          <p:nvPr/>
        </p:nvSpPr>
        <p:spPr>
          <a:xfrm>
            <a:off x="2020650" y="959175"/>
            <a:ext cx="34494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Objectif : stocker les chunks et effectuer les accès en lecture et en écriture</a:t>
            </a:r>
            <a:endParaRPr sz="1300">
              <a:solidFill>
                <a:schemeClr val="lt1"/>
              </a:solidFill>
              <a:latin typeface="Lato"/>
              <a:ea typeface="Lato"/>
              <a:cs typeface="Lato"/>
              <a:sym typeface="Lato"/>
            </a:endParaRPr>
          </a:p>
        </p:txBody>
      </p:sp>
      <p:sp>
        <p:nvSpPr>
          <p:cNvPr id="868" name="Google Shape;868;p77"/>
          <p:cNvSpPr txBox="1"/>
          <p:nvPr/>
        </p:nvSpPr>
        <p:spPr>
          <a:xfrm>
            <a:off x="7235600" y="1255250"/>
            <a:ext cx="1816500" cy="3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Effectue l’opération d’écriture sur le bloc considéré comme “copie primaire” puis donne l’ordre aux copies secondaires d’effectuer la même opération.</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Opérations d’écriture effectuées dans le même ordre sur toutes les répliques</a:t>
            </a:r>
            <a:endParaRPr sz="1300">
              <a:solidFill>
                <a:schemeClr val="lt1"/>
              </a:solidFill>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Google File System (GFS)</a:t>
            </a:r>
            <a:endParaRPr/>
          </a:p>
        </p:txBody>
      </p:sp>
      <p:pic>
        <p:nvPicPr>
          <p:cNvPr id="874" name="Google Shape;874;p78"/>
          <p:cNvPicPr preferRelativeResize="0"/>
          <p:nvPr/>
        </p:nvPicPr>
        <p:blipFill>
          <a:blip r:embed="rId3">
            <a:alphaModFix/>
          </a:blip>
          <a:stretch>
            <a:fillRect/>
          </a:stretch>
        </p:blipFill>
        <p:spPr>
          <a:xfrm>
            <a:off x="1600725" y="1235725"/>
            <a:ext cx="5942526" cy="3530851"/>
          </a:xfrm>
          <a:prstGeom prst="rect">
            <a:avLst/>
          </a:prstGeom>
          <a:noFill/>
          <a:ln>
            <a:noFill/>
          </a:ln>
        </p:spPr>
      </p:pic>
      <p:sp>
        <p:nvSpPr>
          <p:cNvPr id="875" name="Google Shape;875;p78"/>
          <p:cNvSpPr/>
          <p:nvPr/>
        </p:nvSpPr>
        <p:spPr>
          <a:xfrm>
            <a:off x="3031000" y="2643200"/>
            <a:ext cx="918600" cy="1285800"/>
          </a:xfrm>
          <a:prstGeom prst="rect">
            <a:avLst/>
          </a:prstGeom>
          <a:noFill/>
          <a:ln cap="flat" cmpd="sng" w="28575">
            <a:solidFill>
              <a:srgbClr val="FFFFFF"/>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6" name="Google Shape;876;p78"/>
          <p:cNvSpPr txBox="1"/>
          <p:nvPr/>
        </p:nvSpPr>
        <p:spPr>
          <a:xfrm>
            <a:off x="1357300" y="1367500"/>
            <a:ext cx="16737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Le Master : gère toutes les métadonnées</a:t>
            </a:r>
            <a:endParaRPr sz="1300">
              <a:solidFill>
                <a:schemeClr val="lt1"/>
              </a:solidFill>
              <a:latin typeface="Lato"/>
              <a:ea typeface="Lato"/>
              <a:cs typeface="Lato"/>
              <a:sym typeface="Lato"/>
            </a:endParaRPr>
          </a:p>
        </p:txBody>
      </p:sp>
      <p:sp>
        <p:nvSpPr>
          <p:cNvPr id="877" name="Google Shape;877;p78"/>
          <p:cNvSpPr txBox="1"/>
          <p:nvPr/>
        </p:nvSpPr>
        <p:spPr>
          <a:xfrm>
            <a:off x="652450" y="3469125"/>
            <a:ext cx="1673700" cy="15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Métadonnées : </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Informations du namespace</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correspondance entre tous les fichiers et les chunks qui le composent </a:t>
            </a:r>
            <a:endParaRPr sz="1300">
              <a:solidFill>
                <a:schemeClr val="lt1"/>
              </a:solidFill>
              <a:latin typeface="Lato"/>
              <a:ea typeface="Lato"/>
              <a:cs typeface="Lato"/>
              <a:sym typeface="Lato"/>
            </a:endParaRPr>
          </a:p>
        </p:txBody>
      </p:sp>
      <p:sp>
        <p:nvSpPr>
          <p:cNvPr id="878" name="Google Shape;878;p78"/>
          <p:cNvSpPr txBox="1"/>
          <p:nvPr/>
        </p:nvSpPr>
        <p:spPr>
          <a:xfrm>
            <a:off x="7264850" y="1235725"/>
            <a:ext cx="1673700" cy="15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Donne les autorisations d’écriture sur les fichiers, vérifie l’intégrité des données stockées.</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Détermine le placement des blocs dans le système ( “Load Balancer”)</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Shadow Master : </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Miroir du master en cas de problème</a:t>
            </a:r>
            <a:endParaRPr sz="1300">
              <a:solidFill>
                <a:schemeClr val="lt1"/>
              </a:solidFill>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9"/>
          <p:cNvSpPr txBox="1"/>
          <p:nvPr>
            <p:ph type="title"/>
          </p:nvPr>
        </p:nvSpPr>
        <p:spPr>
          <a:xfrm>
            <a:off x="1297500" y="393750"/>
            <a:ext cx="70389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opérations dans GFS</a:t>
            </a:r>
            <a:endParaRPr/>
          </a:p>
        </p:txBody>
      </p:sp>
      <p:sp>
        <p:nvSpPr>
          <p:cNvPr id="884" name="Google Shape;884;p79"/>
          <p:cNvSpPr/>
          <p:nvPr/>
        </p:nvSpPr>
        <p:spPr>
          <a:xfrm>
            <a:off x="6286525" y="2194125"/>
            <a:ext cx="2735100" cy="1867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Lecture</a:t>
            </a:r>
            <a:endParaRPr b="1">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Pour effectuer une lecture, un client commence par demander au master l’adresse des machines possédant une copie du chunk qui l'intéresse. </a:t>
            </a:r>
            <a:endParaRPr>
              <a:latin typeface="Lato"/>
              <a:ea typeface="Lato"/>
              <a:cs typeface="Lato"/>
              <a:sym typeface="Lato"/>
            </a:endParaRPr>
          </a:p>
        </p:txBody>
      </p:sp>
      <p:sp>
        <p:nvSpPr>
          <p:cNvPr id="885" name="Google Shape;885;p79"/>
          <p:cNvSpPr/>
          <p:nvPr/>
        </p:nvSpPr>
        <p:spPr>
          <a:xfrm>
            <a:off x="367375" y="2724150"/>
            <a:ext cx="1336800" cy="7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a:latin typeface="Lato"/>
              <a:ea typeface="Lato"/>
              <a:cs typeface="Lato"/>
              <a:sym typeface="Lato"/>
            </a:endParaRPr>
          </a:p>
        </p:txBody>
      </p:sp>
      <p:sp>
        <p:nvSpPr>
          <p:cNvPr id="886" name="Google Shape;886;p79"/>
          <p:cNvSpPr/>
          <p:nvPr/>
        </p:nvSpPr>
        <p:spPr>
          <a:xfrm>
            <a:off x="2551375" y="2795550"/>
            <a:ext cx="1224600" cy="571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Master</a:t>
            </a:r>
            <a:endParaRPr>
              <a:solidFill>
                <a:schemeClr val="lt1"/>
              </a:solidFill>
              <a:latin typeface="Lato"/>
              <a:ea typeface="Lato"/>
              <a:cs typeface="Lato"/>
              <a:sym typeface="Lato"/>
            </a:endParaRPr>
          </a:p>
        </p:txBody>
      </p:sp>
      <p:sp>
        <p:nvSpPr>
          <p:cNvPr id="887" name="Google Shape;887;p79"/>
          <p:cNvSpPr/>
          <p:nvPr/>
        </p:nvSpPr>
        <p:spPr>
          <a:xfrm>
            <a:off x="4225025" y="14077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1</a:t>
            </a:r>
            <a:endParaRPr>
              <a:latin typeface="Lato"/>
              <a:ea typeface="Lato"/>
              <a:cs typeface="Lato"/>
              <a:sym typeface="Lato"/>
            </a:endParaRPr>
          </a:p>
        </p:txBody>
      </p:sp>
      <p:sp>
        <p:nvSpPr>
          <p:cNvPr id="888" name="Google Shape;888;p79"/>
          <p:cNvSpPr/>
          <p:nvPr/>
        </p:nvSpPr>
        <p:spPr>
          <a:xfrm>
            <a:off x="4225025" y="19894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2</a:t>
            </a:r>
            <a:endParaRPr>
              <a:latin typeface="Lato"/>
              <a:ea typeface="Lato"/>
              <a:cs typeface="Lato"/>
              <a:sym typeface="Lato"/>
            </a:endParaRPr>
          </a:p>
        </p:txBody>
      </p:sp>
      <p:sp>
        <p:nvSpPr>
          <p:cNvPr id="889" name="Google Shape;889;p79"/>
          <p:cNvSpPr/>
          <p:nvPr/>
        </p:nvSpPr>
        <p:spPr>
          <a:xfrm>
            <a:off x="4225025" y="257103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3</a:t>
            </a:r>
            <a:endParaRPr>
              <a:latin typeface="Lato"/>
              <a:ea typeface="Lato"/>
              <a:cs typeface="Lato"/>
              <a:sym typeface="Lato"/>
            </a:endParaRPr>
          </a:p>
        </p:txBody>
      </p:sp>
      <p:sp>
        <p:nvSpPr>
          <p:cNvPr id="890" name="Google Shape;890;p79"/>
          <p:cNvSpPr/>
          <p:nvPr/>
        </p:nvSpPr>
        <p:spPr>
          <a:xfrm>
            <a:off x="4225025" y="315266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4</a:t>
            </a:r>
            <a:endParaRPr>
              <a:latin typeface="Lato"/>
              <a:ea typeface="Lato"/>
              <a:cs typeface="Lato"/>
              <a:sym typeface="Lato"/>
            </a:endParaRPr>
          </a:p>
        </p:txBody>
      </p:sp>
      <p:sp>
        <p:nvSpPr>
          <p:cNvPr id="891" name="Google Shape;891;p79"/>
          <p:cNvSpPr/>
          <p:nvPr/>
        </p:nvSpPr>
        <p:spPr>
          <a:xfrm>
            <a:off x="4225025" y="37342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5</a:t>
            </a:r>
            <a:endParaRPr>
              <a:latin typeface="Lato"/>
              <a:ea typeface="Lato"/>
              <a:cs typeface="Lato"/>
              <a:sym typeface="Lato"/>
            </a:endParaRPr>
          </a:p>
        </p:txBody>
      </p:sp>
      <p:sp>
        <p:nvSpPr>
          <p:cNvPr id="892" name="Google Shape;892;p79"/>
          <p:cNvSpPr/>
          <p:nvPr/>
        </p:nvSpPr>
        <p:spPr>
          <a:xfrm>
            <a:off x="4225025" y="43159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6</a:t>
            </a:r>
            <a:endParaRPr>
              <a:latin typeface="Lato"/>
              <a:ea typeface="Lato"/>
              <a:cs typeface="Lato"/>
              <a:sym typeface="Lato"/>
            </a:endParaRPr>
          </a:p>
        </p:txBody>
      </p:sp>
      <p:cxnSp>
        <p:nvCxnSpPr>
          <p:cNvPr id="893" name="Google Shape;893;p79"/>
          <p:cNvCxnSpPr>
            <a:stCxn id="885" idx="3"/>
            <a:endCxn id="886" idx="1"/>
          </p:cNvCxnSpPr>
          <p:nvPr/>
        </p:nvCxnSpPr>
        <p:spPr>
          <a:xfrm>
            <a:off x="1704175" y="3081300"/>
            <a:ext cx="8472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0"/>
          <p:cNvSpPr txBox="1"/>
          <p:nvPr>
            <p:ph type="title"/>
          </p:nvPr>
        </p:nvSpPr>
        <p:spPr>
          <a:xfrm>
            <a:off x="1297500" y="393750"/>
            <a:ext cx="70389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opérations dans GFS</a:t>
            </a:r>
            <a:endParaRPr/>
          </a:p>
        </p:txBody>
      </p:sp>
      <p:sp>
        <p:nvSpPr>
          <p:cNvPr id="899" name="Google Shape;899;p80"/>
          <p:cNvSpPr/>
          <p:nvPr/>
        </p:nvSpPr>
        <p:spPr>
          <a:xfrm>
            <a:off x="6347775" y="2223200"/>
            <a:ext cx="2735100" cy="1511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Lecture</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Le master interroge les chunkservers qui possèdent le fichier.</a:t>
            </a:r>
            <a:endParaRPr>
              <a:latin typeface="Lato"/>
              <a:ea typeface="Lato"/>
              <a:cs typeface="Lato"/>
              <a:sym typeface="Lato"/>
            </a:endParaRPr>
          </a:p>
        </p:txBody>
      </p:sp>
      <p:sp>
        <p:nvSpPr>
          <p:cNvPr id="900" name="Google Shape;900;p80"/>
          <p:cNvSpPr/>
          <p:nvPr/>
        </p:nvSpPr>
        <p:spPr>
          <a:xfrm>
            <a:off x="367375" y="2724150"/>
            <a:ext cx="1336800" cy="7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a:latin typeface="Lato"/>
              <a:ea typeface="Lato"/>
              <a:cs typeface="Lato"/>
              <a:sym typeface="Lato"/>
            </a:endParaRPr>
          </a:p>
        </p:txBody>
      </p:sp>
      <p:sp>
        <p:nvSpPr>
          <p:cNvPr id="901" name="Google Shape;901;p80"/>
          <p:cNvSpPr/>
          <p:nvPr/>
        </p:nvSpPr>
        <p:spPr>
          <a:xfrm>
            <a:off x="2551375" y="2795550"/>
            <a:ext cx="1224600" cy="571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Master</a:t>
            </a:r>
            <a:endParaRPr>
              <a:solidFill>
                <a:schemeClr val="lt1"/>
              </a:solidFill>
              <a:latin typeface="Lato"/>
              <a:ea typeface="Lato"/>
              <a:cs typeface="Lato"/>
              <a:sym typeface="Lato"/>
            </a:endParaRPr>
          </a:p>
        </p:txBody>
      </p:sp>
      <p:sp>
        <p:nvSpPr>
          <p:cNvPr id="902" name="Google Shape;902;p80"/>
          <p:cNvSpPr/>
          <p:nvPr/>
        </p:nvSpPr>
        <p:spPr>
          <a:xfrm>
            <a:off x="4225025" y="14077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1</a:t>
            </a:r>
            <a:endParaRPr>
              <a:latin typeface="Lato"/>
              <a:ea typeface="Lato"/>
              <a:cs typeface="Lato"/>
              <a:sym typeface="Lato"/>
            </a:endParaRPr>
          </a:p>
        </p:txBody>
      </p:sp>
      <p:sp>
        <p:nvSpPr>
          <p:cNvPr id="903" name="Google Shape;903;p80"/>
          <p:cNvSpPr/>
          <p:nvPr/>
        </p:nvSpPr>
        <p:spPr>
          <a:xfrm>
            <a:off x="4225025" y="19894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2</a:t>
            </a:r>
            <a:endParaRPr>
              <a:latin typeface="Lato"/>
              <a:ea typeface="Lato"/>
              <a:cs typeface="Lato"/>
              <a:sym typeface="Lato"/>
            </a:endParaRPr>
          </a:p>
        </p:txBody>
      </p:sp>
      <p:sp>
        <p:nvSpPr>
          <p:cNvPr id="904" name="Google Shape;904;p80"/>
          <p:cNvSpPr/>
          <p:nvPr/>
        </p:nvSpPr>
        <p:spPr>
          <a:xfrm>
            <a:off x="4225025" y="257103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3</a:t>
            </a:r>
            <a:endParaRPr>
              <a:latin typeface="Lato"/>
              <a:ea typeface="Lato"/>
              <a:cs typeface="Lato"/>
              <a:sym typeface="Lato"/>
            </a:endParaRPr>
          </a:p>
        </p:txBody>
      </p:sp>
      <p:sp>
        <p:nvSpPr>
          <p:cNvPr id="905" name="Google Shape;905;p80"/>
          <p:cNvSpPr/>
          <p:nvPr/>
        </p:nvSpPr>
        <p:spPr>
          <a:xfrm>
            <a:off x="4225025" y="315266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4</a:t>
            </a:r>
            <a:endParaRPr>
              <a:latin typeface="Lato"/>
              <a:ea typeface="Lato"/>
              <a:cs typeface="Lato"/>
              <a:sym typeface="Lato"/>
            </a:endParaRPr>
          </a:p>
        </p:txBody>
      </p:sp>
      <p:sp>
        <p:nvSpPr>
          <p:cNvPr id="906" name="Google Shape;906;p80"/>
          <p:cNvSpPr/>
          <p:nvPr/>
        </p:nvSpPr>
        <p:spPr>
          <a:xfrm>
            <a:off x="4225025" y="37342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5</a:t>
            </a:r>
            <a:endParaRPr>
              <a:latin typeface="Lato"/>
              <a:ea typeface="Lato"/>
              <a:cs typeface="Lato"/>
              <a:sym typeface="Lato"/>
            </a:endParaRPr>
          </a:p>
        </p:txBody>
      </p:sp>
      <p:sp>
        <p:nvSpPr>
          <p:cNvPr id="907" name="Google Shape;907;p80"/>
          <p:cNvSpPr/>
          <p:nvPr/>
        </p:nvSpPr>
        <p:spPr>
          <a:xfrm>
            <a:off x="4225025" y="43159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6</a:t>
            </a:r>
            <a:endParaRPr>
              <a:latin typeface="Lato"/>
              <a:ea typeface="Lato"/>
              <a:cs typeface="Lato"/>
              <a:sym typeface="Lato"/>
            </a:endParaRPr>
          </a:p>
        </p:txBody>
      </p:sp>
      <p:cxnSp>
        <p:nvCxnSpPr>
          <p:cNvPr id="908" name="Google Shape;908;p80"/>
          <p:cNvCxnSpPr>
            <a:stCxn id="901" idx="3"/>
            <a:endCxn id="902" idx="1"/>
          </p:cNvCxnSpPr>
          <p:nvPr/>
        </p:nvCxnSpPr>
        <p:spPr>
          <a:xfrm flipH="1" rot="10800000">
            <a:off x="3775975" y="1627200"/>
            <a:ext cx="449100" cy="1454100"/>
          </a:xfrm>
          <a:prstGeom prst="straightConnector1">
            <a:avLst/>
          </a:prstGeom>
          <a:noFill/>
          <a:ln cap="flat" cmpd="sng" w="19050">
            <a:solidFill>
              <a:srgbClr val="FF0000"/>
            </a:solidFill>
            <a:prstDash val="dashDot"/>
            <a:round/>
            <a:headEnd len="med" w="med" type="none"/>
            <a:tailEnd len="med" w="med" type="triangle"/>
          </a:ln>
        </p:spPr>
      </p:cxnSp>
      <p:cxnSp>
        <p:nvCxnSpPr>
          <p:cNvPr id="909" name="Google Shape;909;p80"/>
          <p:cNvCxnSpPr>
            <a:stCxn id="901" idx="3"/>
            <a:endCxn id="904" idx="1"/>
          </p:cNvCxnSpPr>
          <p:nvPr/>
        </p:nvCxnSpPr>
        <p:spPr>
          <a:xfrm flipH="1" rot="10800000">
            <a:off x="3775975" y="2790600"/>
            <a:ext cx="449100" cy="290700"/>
          </a:xfrm>
          <a:prstGeom prst="straightConnector1">
            <a:avLst/>
          </a:prstGeom>
          <a:noFill/>
          <a:ln cap="flat" cmpd="sng" w="19050">
            <a:solidFill>
              <a:srgbClr val="FF0000"/>
            </a:solidFill>
            <a:prstDash val="dashDot"/>
            <a:round/>
            <a:headEnd len="med" w="med" type="none"/>
            <a:tailEnd len="med" w="med" type="triangle"/>
          </a:ln>
        </p:spPr>
      </p:cxnSp>
      <p:cxnSp>
        <p:nvCxnSpPr>
          <p:cNvPr id="910" name="Google Shape;910;p80"/>
          <p:cNvCxnSpPr>
            <a:stCxn id="901" idx="3"/>
            <a:endCxn id="906" idx="1"/>
          </p:cNvCxnSpPr>
          <p:nvPr/>
        </p:nvCxnSpPr>
        <p:spPr>
          <a:xfrm>
            <a:off x="3775975" y="3081300"/>
            <a:ext cx="449100" cy="872400"/>
          </a:xfrm>
          <a:prstGeom prst="straightConnector1">
            <a:avLst/>
          </a:prstGeom>
          <a:noFill/>
          <a:ln cap="flat" cmpd="sng" w="19050">
            <a:solidFill>
              <a:srgbClr val="FF0000"/>
            </a:solidFill>
            <a:prstDash val="dashDot"/>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1"/>
          <p:cNvSpPr txBox="1"/>
          <p:nvPr>
            <p:ph type="title"/>
          </p:nvPr>
        </p:nvSpPr>
        <p:spPr>
          <a:xfrm>
            <a:off x="1297500" y="393750"/>
            <a:ext cx="70389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opérations dans GFS</a:t>
            </a:r>
            <a:endParaRPr/>
          </a:p>
        </p:txBody>
      </p:sp>
      <p:sp>
        <p:nvSpPr>
          <p:cNvPr id="916" name="Google Shape;916;p81"/>
          <p:cNvSpPr/>
          <p:nvPr/>
        </p:nvSpPr>
        <p:spPr>
          <a:xfrm>
            <a:off x="6613075" y="2624250"/>
            <a:ext cx="2428800" cy="914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Lecture</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Le master renvoie la liste des machines. </a:t>
            </a:r>
            <a:endParaRPr>
              <a:latin typeface="Lato"/>
              <a:ea typeface="Lato"/>
              <a:cs typeface="Lato"/>
              <a:sym typeface="Lato"/>
            </a:endParaRPr>
          </a:p>
        </p:txBody>
      </p:sp>
      <p:sp>
        <p:nvSpPr>
          <p:cNvPr id="917" name="Google Shape;917;p81"/>
          <p:cNvSpPr/>
          <p:nvPr/>
        </p:nvSpPr>
        <p:spPr>
          <a:xfrm>
            <a:off x="367375" y="2724150"/>
            <a:ext cx="1336800" cy="7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a:latin typeface="Lato"/>
              <a:ea typeface="Lato"/>
              <a:cs typeface="Lato"/>
              <a:sym typeface="Lato"/>
            </a:endParaRPr>
          </a:p>
        </p:txBody>
      </p:sp>
      <p:sp>
        <p:nvSpPr>
          <p:cNvPr id="918" name="Google Shape;918;p81"/>
          <p:cNvSpPr/>
          <p:nvPr/>
        </p:nvSpPr>
        <p:spPr>
          <a:xfrm>
            <a:off x="2551375" y="2795550"/>
            <a:ext cx="1224600" cy="571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Master</a:t>
            </a:r>
            <a:endParaRPr>
              <a:solidFill>
                <a:schemeClr val="lt1"/>
              </a:solidFill>
              <a:latin typeface="Lato"/>
              <a:ea typeface="Lato"/>
              <a:cs typeface="Lato"/>
              <a:sym typeface="Lato"/>
            </a:endParaRPr>
          </a:p>
        </p:txBody>
      </p:sp>
      <p:sp>
        <p:nvSpPr>
          <p:cNvPr id="919" name="Google Shape;919;p81"/>
          <p:cNvSpPr/>
          <p:nvPr/>
        </p:nvSpPr>
        <p:spPr>
          <a:xfrm>
            <a:off x="4225025" y="14077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1</a:t>
            </a:r>
            <a:endParaRPr>
              <a:latin typeface="Lato"/>
              <a:ea typeface="Lato"/>
              <a:cs typeface="Lato"/>
              <a:sym typeface="Lato"/>
            </a:endParaRPr>
          </a:p>
        </p:txBody>
      </p:sp>
      <p:sp>
        <p:nvSpPr>
          <p:cNvPr id="920" name="Google Shape;920;p81"/>
          <p:cNvSpPr/>
          <p:nvPr/>
        </p:nvSpPr>
        <p:spPr>
          <a:xfrm>
            <a:off x="4225025" y="19894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2</a:t>
            </a:r>
            <a:endParaRPr>
              <a:latin typeface="Lato"/>
              <a:ea typeface="Lato"/>
              <a:cs typeface="Lato"/>
              <a:sym typeface="Lato"/>
            </a:endParaRPr>
          </a:p>
        </p:txBody>
      </p:sp>
      <p:sp>
        <p:nvSpPr>
          <p:cNvPr id="921" name="Google Shape;921;p81"/>
          <p:cNvSpPr/>
          <p:nvPr/>
        </p:nvSpPr>
        <p:spPr>
          <a:xfrm>
            <a:off x="4225025" y="257103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3</a:t>
            </a:r>
            <a:endParaRPr>
              <a:latin typeface="Lato"/>
              <a:ea typeface="Lato"/>
              <a:cs typeface="Lato"/>
              <a:sym typeface="Lato"/>
            </a:endParaRPr>
          </a:p>
        </p:txBody>
      </p:sp>
      <p:sp>
        <p:nvSpPr>
          <p:cNvPr id="922" name="Google Shape;922;p81"/>
          <p:cNvSpPr/>
          <p:nvPr/>
        </p:nvSpPr>
        <p:spPr>
          <a:xfrm>
            <a:off x="4225025" y="315266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4</a:t>
            </a:r>
            <a:endParaRPr>
              <a:latin typeface="Lato"/>
              <a:ea typeface="Lato"/>
              <a:cs typeface="Lato"/>
              <a:sym typeface="Lato"/>
            </a:endParaRPr>
          </a:p>
        </p:txBody>
      </p:sp>
      <p:sp>
        <p:nvSpPr>
          <p:cNvPr id="923" name="Google Shape;923;p81"/>
          <p:cNvSpPr/>
          <p:nvPr/>
        </p:nvSpPr>
        <p:spPr>
          <a:xfrm>
            <a:off x="4225025" y="37342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5</a:t>
            </a:r>
            <a:endParaRPr>
              <a:latin typeface="Lato"/>
              <a:ea typeface="Lato"/>
              <a:cs typeface="Lato"/>
              <a:sym typeface="Lato"/>
            </a:endParaRPr>
          </a:p>
        </p:txBody>
      </p:sp>
      <p:sp>
        <p:nvSpPr>
          <p:cNvPr id="924" name="Google Shape;924;p81"/>
          <p:cNvSpPr/>
          <p:nvPr/>
        </p:nvSpPr>
        <p:spPr>
          <a:xfrm>
            <a:off x="4225025" y="43159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6</a:t>
            </a:r>
            <a:endParaRPr>
              <a:latin typeface="Lato"/>
              <a:ea typeface="Lato"/>
              <a:cs typeface="Lato"/>
              <a:sym typeface="Lato"/>
            </a:endParaRPr>
          </a:p>
        </p:txBody>
      </p:sp>
      <p:cxnSp>
        <p:nvCxnSpPr>
          <p:cNvPr id="925" name="Google Shape;925;p81"/>
          <p:cNvCxnSpPr>
            <a:stCxn id="917" idx="3"/>
            <a:endCxn id="918" idx="1"/>
          </p:cNvCxnSpPr>
          <p:nvPr/>
        </p:nvCxnSpPr>
        <p:spPr>
          <a:xfrm>
            <a:off x="1704175" y="3081300"/>
            <a:ext cx="847200" cy="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2"/>
          <p:cNvSpPr txBox="1"/>
          <p:nvPr>
            <p:ph type="title"/>
          </p:nvPr>
        </p:nvSpPr>
        <p:spPr>
          <a:xfrm>
            <a:off x="1297500" y="393750"/>
            <a:ext cx="70389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opérations dans GFS</a:t>
            </a:r>
            <a:endParaRPr/>
          </a:p>
        </p:txBody>
      </p:sp>
      <p:sp>
        <p:nvSpPr>
          <p:cNvPr id="931" name="Google Shape;931;p82"/>
          <p:cNvSpPr/>
          <p:nvPr/>
        </p:nvSpPr>
        <p:spPr>
          <a:xfrm>
            <a:off x="6266100" y="2325750"/>
            <a:ext cx="2735100" cy="15111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Lecture</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Le client s’adresse ensuite directement à l’un des chunkservers qui lui envoie les données désirées.</a:t>
            </a:r>
            <a:endParaRPr>
              <a:latin typeface="Lato"/>
              <a:ea typeface="Lato"/>
              <a:cs typeface="Lato"/>
              <a:sym typeface="Lato"/>
            </a:endParaRPr>
          </a:p>
        </p:txBody>
      </p:sp>
      <p:sp>
        <p:nvSpPr>
          <p:cNvPr id="932" name="Google Shape;932;p82"/>
          <p:cNvSpPr/>
          <p:nvPr/>
        </p:nvSpPr>
        <p:spPr>
          <a:xfrm>
            <a:off x="367375" y="2724150"/>
            <a:ext cx="1336800" cy="7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a:latin typeface="Lato"/>
              <a:ea typeface="Lato"/>
              <a:cs typeface="Lato"/>
              <a:sym typeface="Lato"/>
            </a:endParaRPr>
          </a:p>
        </p:txBody>
      </p:sp>
      <p:sp>
        <p:nvSpPr>
          <p:cNvPr id="933" name="Google Shape;933;p82"/>
          <p:cNvSpPr/>
          <p:nvPr/>
        </p:nvSpPr>
        <p:spPr>
          <a:xfrm>
            <a:off x="2551375" y="2795550"/>
            <a:ext cx="1224600" cy="571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Master</a:t>
            </a:r>
            <a:endParaRPr>
              <a:solidFill>
                <a:schemeClr val="lt1"/>
              </a:solidFill>
              <a:latin typeface="Lato"/>
              <a:ea typeface="Lato"/>
              <a:cs typeface="Lato"/>
              <a:sym typeface="Lato"/>
            </a:endParaRPr>
          </a:p>
        </p:txBody>
      </p:sp>
      <p:sp>
        <p:nvSpPr>
          <p:cNvPr id="934" name="Google Shape;934;p82"/>
          <p:cNvSpPr/>
          <p:nvPr/>
        </p:nvSpPr>
        <p:spPr>
          <a:xfrm>
            <a:off x="4225025" y="14077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1</a:t>
            </a:r>
            <a:endParaRPr>
              <a:latin typeface="Lato"/>
              <a:ea typeface="Lato"/>
              <a:cs typeface="Lato"/>
              <a:sym typeface="Lato"/>
            </a:endParaRPr>
          </a:p>
        </p:txBody>
      </p:sp>
      <p:sp>
        <p:nvSpPr>
          <p:cNvPr id="935" name="Google Shape;935;p82"/>
          <p:cNvSpPr/>
          <p:nvPr/>
        </p:nvSpPr>
        <p:spPr>
          <a:xfrm>
            <a:off x="4225025" y="19894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2</a:t>
            </a:r>
            <a:endParaRPr>
              <a:latin typeface="Lato"/>
              <a:ea typeface="Lato"/>
              <a:cs typeface="Lato"/>
              <a:sym typeface="Lato"/>
            </a:endParaRPr>
          </a:p>
        </p:txBody>
      </p:sp>
      <p:sp>
        <p:nvSpPr>
          <p:cNvPr id="936" name="Google Shape;936;p82"/>
          <p:cNvSpPr/>
          <p:nvPr/>
        </p:nvSpPr>
        <p:spPr>
          <a:xfrm>
            <a:off x="4225025" y="257103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3</a:t>
            </a:r>
            <a:endParaRPr>
              <a:latin typeface="Lato"/>
              <a:ea typeface="Lato"/>
              <a:cs typeface="Lato"/>
              <a:sym typeface="Lato"/>
            </a:endParaRPr>
          </a:p>
        </p:txBody>
      </p:sp>
      <p:sp>
        <p:nvSpPr>
          <p:cNvPr id="937" name="Google Shape;937;p82"/>
          <p:cNvSpPr/>
          <p:nvPr/>
        </p:nvSpPr>
        <p:spPr>
          <a:xfrm>
            <a:off x="4225025" y="315266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4</a:t>
            </a:r>
            <a:endParaRPr>
              <a:latin typeface="Lato"/>
              <a:ea typeface="Lato"/>
              <a:cs typeface="Lato"/>
              <a:sym typeface="Lato"/>
            </a:endParaRPr>
          </a:p>
        </p:txBody>
      </p:sp>
      <p:sp>
        <p:nvSpPr>
          <p:cNvPr id="938" name="Google Shape;938;p82"/>
          <p:cNvSpPr/>
          <p:nvPr/>
        </p:nvSpPr>
        <p:spPr>
          <a:xfrm>
            <a:off x="4225025" y="37342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5</a:t>
            </a:r>
            <a:endParaRPr>
              <a:latin typeface="Lato"/>
              <a:ea typeface="Lato"/>
              <a:cs typeface="Lato"/>
              <a:sym typeface="Lato"/>
            </a:endParaRPr>
          </a:p>
        </p:txBody>
      </p:sp>
      <p:sp>
        <p:nvSpPr>
          <p:cNvPr id="939" name="Google Shape;939;p82"/>
          <p:cNvSpPr/>
          <p:nvPr/>
        </p:nvSpPr>
        <p:spPr>
          <a:xfrm>
            <a:off x="4225025" y="43159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6</a:t>
            </a:r>
            <a:endParaRPr>
              <a:latin typeface="Lato"/>
              <a:ea typeface="Lato"/>
              <a:cs typeface="Lato"/>
              <a:sym typeface="Lato"/>
            </a:endParaRPr>
          </a:p>
        </p:txBody>
      </p:sp>
      <p:cxnSp>
        <p:nvCxnSpPr>
          <p:cNvPr id="940" name="Google Shape;940;p82"/>
          <p:cNvCxnSpPr>
            <a:stCxn id="932" idx="3"/>
            <a:endCxn id="934" idx="1"/>
          </p:cNvCxnSpPr>
          <p:nvPr/>
        </p:nvCxnSpPr>
        <p:spPr>
          <a:xfrm flipH="1" rot="10800000">
            <a:off x="1704175" y="1627200"/>
            <a:ext cx="2520900" cy="1454100"/>
          </a:xfrm>
          <a:prstGeom prst="straightConnector1">
            <a:avLst/>
          </a:prstGeom>
          <a:noFill/>
          <a:ln cap="flat" cmpd="sng" w="19050">
            <a:solidFill>
              <a:srgbClr val="FF0000"/>
            </a:solidFill>
            <a:prstDash val="dashDot"/>
            <a:round/>
            <a:headEnd len="med" w="med" type="stealth"/>
            <a:tailEnd len="med" w="med" type="triangle"/>
          </a:ln>
        </p:spPr>
      </p:cxnSp>
      <p:cxnSp>
        <p:nvCxnSpPr>
          <p:cNvPr id="941" name="Google Shape;941;p82"/>
          <p:cNvCxnSpPr>
            <a:stCxn id="932" idx="3"/>
            <a:endCxn id="937" idx="1"/>
          </p:cNvCxnSpPr>
          <p:nvPr/>
        </p:nvCxnSpPr>
        <p:spPr>
          <a:xfrm>
            <a:off x="1704175" y="3081300"/>
            <a:ext cx="2520900" cy="290700"/>
          </a:xfrm>
          <a:prstGeom prst="straightConnector1">
            <a:avLst/>
          </a:prstGeom>
          <a:noFill/>
          <a:ln cap="flat" cmpd="sng" w="19050">
            <a:solidFill>
              <a:srgbClr val="FF0000"/>
            </a:solidFill>
            <a:prstDash val="dashDot"/>
            <a:round/>
            <a:headEnd len="med" w="med" type="triangle"/>
            <a:tailEnd len="med" w="med" type="triangle"/>
          </a:ln>
        </p:spPr>
      </p:cxnSp>
      <p:cxnSp>
        <p:nvCxnSpPr>
          <p:cNvPr id="942" name="Google Shape;942;p82"/>
          <p:cNvCxnSpPr>
            <a:stCxn id="932" idx="3"/>
            <a:endCxn id="938" idx="1"/>
          </p:cNvCxnSpPr>
          <p:nvPr/>
        </p:nvCxnSpPr>
        <p:spPr>
          <a:xfrm>
            <a:off x="1704175" y="3081300"/>
            <a:ext cx="2520900" cy="872400"/>
          </a:xfrm>
          <a:prstGeom prst="straightConnector1">
            <a:avLst/>
          </a:prstGeom>
          <a:noFill/>
          <a:ln cap="flat" cmpd="sng" w="19050">
            <a:solidFill>
              <a:srgbClr val="FF0000"/>
            </a:solidFill>
            <a:prstDash val="dashDot"/>
            <a:round/>
            <a:headEnd len="med" w="med" type="stealth"/>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p:nvPr/>
        </p:nvSpPr>
        <p:spPr>
          <a:xfrm>
            <a:off x="3028950" y="882288"/>
            <a:ext cx="3663600" cy="8832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3028925" y="3232750"/>
            <a:ext cx="3663600" cy="1294200"/>
          </a:xfrm>
          <a:prstGeom prst="roundRect">
            <a:avLst>
              <a:gd fmla="val 16667" name="adj"/>
            </a:avLst>
          </a:prstGeom>
          <a:noFill/>
          <a:ln cap="flat" cmpd="sng" w="19050">
            <a:solidFill>
              <a:schemeClr val="accent5"/>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3028925" y="1884725"/>
            <a:ext cx="3663600" cy="1223400"/>
          </a:xfrm>
          <a:prstGeom prst="roundRect">
            <a:avLst>
              <a:gd fmla="val 16667" name="adj"/>
            </a:avLst>
          </a:prstGeom>
          <a:noFill/>
          <a:ln cap="flat" cmpd="sng" w="19050">
            <a:solidFill>
              <a:srgbClr val="FF99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1139875" y="758300"/>
            <a:ext cx="1704300" cy="252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300"/>
              <a:t>Données financières</a:t>
            </a:r>
            <a:endParaRPr sz="1300"/>
          </a:p>
        </p:txBody>
      </p:sp>
      <p:sp>
        <p:nvSpPr>
          <p:cNvPr id="215" name="Google Shape;215;p20"/>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processus liés aux données</a:t>
            </a:r>
            <a:endParaRPr/>
          </a:p>
        </p:txBody>
      </p:sp>
      <p:sp>
        <p:nvSpPr>
          <p:cNvPr id="216" name="Google Shape;216;p20"/>
          <p:cNvSpPr/>
          <p:nvPr/>
        </p:nvSpPr>
        <p:spPr>
          <a:xfrm>
            <a:off x="57150" y="2059975"/>
            <a:ext cx="7626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“Data”</a:t>
            </a:r>
            <a:endParaRPr/>
          </a:p>
        </p:txBody>
      </p:sp>
      <p:sp>
        <p:nvSpPr>
          <p:cNvPr id="217" name="Google Shape;217;p20"/>
          <p:cNvSpPr/>
          <p:nvPr/>
        </p:nvSpPr>
        <p:spPr>
          <a:xfrm>
            <a:off x="1287925" y="143245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t>EV/S</a:t>
            </a:r>
            <a:endParaRPr sz="1100"/>
          </a:p>
          <a:p>
            <a:pPr indent="0" lvl="0" marL="0" rtl="0" algn="ctr">
              <a:spcBef>
                <a:spcPts val="0"/>
              </a:spcBef>
              <a:spcAft>
                <a:spcPts val="0"/>
              </a:spcAft>
              <a:buNone/>
            </a:pPr>
            <a:r>
              <a:rPr lang="fr" sz="900"/>
              <a:t>Val. Entreprise /CA</a:t>
            </a:r>
            <a:endParaRPr sz="900"/>
          </a:p>
        </p:txBody>
      </p:sp>
      <p:sp>
        <p:nvSpPr>
          <p:cNvPr id="218" name="Google Shape;218;p20"/>
          <p:cNvSpPr/>
          <p:nvPr/>
        </p:nvSpPr>
        <p:spPr>
          <a:xfrm>
            <a:off x="1288050" y="189100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t>P/E</a:t>
            </a:r>
            <a:endParaRPr sz="1100"/>
          </a:p>
          <a:p>
            <a:pPr indent="0" lvl="0" marL="0" rtl="0" algn="ctr">
              <a:spcBef>
                <a:spcPts val="0"/>
              </a:spcBef>
              <a:spcAft>
                <a:spcPts val="0"/>
              </a:spcAft>
              <a:buNone/>
            </a:pPr>
            <a:r>
              <a:rPr lang="fr" sz="900"/>
              <a:t>Cours/bénéfices</a:t>
            </a:r>
            <a:endParaRPr sz="900"/>
          </a:p>
        </p:txBody>
      </p:sp>
      <p:sp>
        <p:nvSpPr>
          <p:cNvPr id="219" name="Google Shape;219;p20"/>
          <p:cNvSpPr/>
          <p:nvPr/>
        </p:nvSpPr>
        <p:spPr>
          <a:xfrm>
            <a:off x="1288025" y="234955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t>P/S</a:t>
            </a:r>
            <a:endParaRPr sz="1100"/>
          </a:p>
          <a:p>
            <a:pPr indent="0" lvl="0" marL="0" rtl="0" algn="ctr">
              <a:spcBef>
                <a:spcPts val="0"/>
              </a:spcBef>
              <a:spcAft>
                <a:spcPts val="0"/>
              </a:spcAft>
              <a:buNone/>
            </a:pPr>
            <a:r>
              <a:rPr lang="fr" sz="800"/>
              <a:t>Cours/Val.comptable</a:t>
            </a:r>
            <a:endParaRPr sz="800"/>
          </a:p>
        </p:txBody>
      </p:sp>
      <p:sp>
        <p:nvSpPr>
          <p:cNvPr id="220" name="Google Shape;220;p20"/>
          <p:cNvSpPr/>
          <p:nvPr/>
        </p:nvSpPr>
        <p:spPr>
          <a:xfrm>
            <a:off x="1288050" y="280810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t>CA / collaborateur</a:t>
            </a:r>
            <a:endParaRPr sz="1100"/>
          </a:p>
        </p:txBody>
      </p:sp>
      <p:sp>
        <p:nvSpPr>
          <p:cNvPr id="221" name="Google Shape;221;p20"/>
          <p:cNvSpPr/>
          <p:nvPr/>
        </p:nvSpPr>
        <p:spPr>
          <a:xfrm>
            <a:off x="3350888" y="1278900"/>
            <a:ext cx="1185000" cy="334800"/>
          </a:xfrm>
          <a:prstGeom prst="snip1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Structuration</a:t>
            </a:r>
            <a:endParaRPr sz="1300"/>
          </a:p>
        </p:txBody>
      </p:sp>
      <p:sp>
        <p:nvSpPr>
          <p:cNvPr id="222" name="Google Shape;222;p20"/>
          <p:cNvSpPr/>
          <p:nvPr/>
        </p:nvSpPr>
        <p:spPr>
          <a:xfrm>
            <a:off x="4883425" y="1278900"/>
            <a:ext cx="1084800" cy="334800"/>
          </a:xfrm>
          <a:prstGeom prst="snip1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Stockage</a:t>
            </a:r>
            <a:endParaRPr sz="1300"/>
          </a:p>
        </p:txBody>
      </p:sp>
      <p:sp>
        <p:nvSpPr>
          <p:cNvPr id="223" name="Google Shape;223;p20"/>
          <p:cNvSpPr/>
          <p:nvPr/>
        </p:nvSpPr>
        <p:spPr>
          <a:xfrm>
            <a:off x="4777825" y="1992613"/>
            <a:ext cx="1296000" cy="334800"/>
          </a:xfrm>
          <a:prstGeom prst="snip1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Traitement</a:t>
            </a:r>
            <a:endParaRPr sz="1300"/>
          </a:p>
        </p:txBody>
      </p:sp>
      <p:sp>
        <p:nvSpPr>
          <p:cNvPr id="224" name="Google Shape;224;p20"/>
          <p:cNvSpPr/>
          <p:nvPr/>
        </p:nvSpPr>
        <p:spPr>
          <a:xfrm>
            <a:off x="4343775" y="2630138"/>
            <a:ext cx="550800" cy="33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KPI</a:t>
            </a:r>
            <a:endParaRPr sz="1300"/>
          </a:p>
        </p:txBody>
      </p:sp>
      <p:sp>
        <p:nvSpPr>
          <p:cNvPr id="225" name="Google Shape;225;p20"/>
          <p:cNvSpPr/>
          <p:nvPr/>
        </p:nvSpPr>
        <p:spPr>
          <a:xfrm>
            <a:off x="4177025" y="3927550"/>
            <a:ext cx="2419500" cy="4695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Prise de décision</a:t>
            </a:r>
            <a:endParaRPr sz="1300"/>
          </a:p>
        </p:txBody>
      </p:sp>
      <p:cxnSp>
        <p:nvCxnSpPr>
          <p:cNvPr id="226" name="Google Shape;226;p20"/>
          <p:cNvCxnSpPr>
            <a:stCxn id="216" idx="3"/>
            <a:endCxn id="217" idx="1"/>
          </p:cNvCxnSpPr>
          <p:nvPr/>
        </p:nvCxnSpPr>
        <p:spPr>
          <a:xfrm flipH="1" rot="10800000">
            <a:off x="819750" y="1621225"/>
            <a:ext cx="468300" cy="673500"/>
          </a:xfrm>
          <a:prstGeom prst="curvedConnector3">
            <a:avLst>
              <a:gd fmla="val 49987" name="adj1"/>
            </a:avLst>
          </a:prstGeom>
          <a:noFill/>
          <a:ln cap="flat" cmpd="sng" w="9525">
            <a:solidFill>
              <a:schemeClr val="lt2"/>
            </a:solidFill>
            <a:prstDash val="solid"/>
            <a:round/>
            <a:headEnd len="med" w="med" type="none"/>
            <a:tailEnd len="med" w="med" type="stealth"/>
          </a:ln>
        </p:spPr>
      </p:cxnSp>
      <p:cxnSp>
        <p:nvCxnSpPr>
          <p:cNvPr id="227" name="Google Shape;227;p20"/>
          <p:cNvCxnSpPr>
            <a:stCxn id="216" idx="3"/>
            <a:endCxn id="218" idx="1"/>
          </p:cNvCxnSpPr>
          <p:nvPr/>
        </p:nvCxnSpPr>
        <p:spPr>
          <a:xfrm flipH="1" rot="10800000">
            <a:off x="819750" y="2079925"/>
            <a:ext cx="468300" cy="214800"/>
          </a:xfrm>
          <a:prstGeom prst="curvedConnector3">
            <a:avLst>
              <a:gd fmla="val 50000" name="adj1"/>
            </a:avLst>
          </a:prstGeom>
          <a:noFill/>
          <a:ln cap="flat" cmpd="sng" w="9525">
            <a:solidFill>
              <a:schemeClr val="lt2"/>
            </a:solidFill>
            <a:prstDash val="solid"/>
            <a:round/>
            <a:headEnd len="med" w="med" type="none"/>
            <a:tailEnd len="med" w="med" type="stealth"/>
          </a:ln>
        </p:spPr>
      </p:cxnSp>
      <p:cxnSp>
        <p:nvCxnSpPr>
          <p:cNvPr id="228" name="Google Shape;228;p20"/>
          <p:cNvCxnSpPr>
            <a:stCxn id="216" idx="3"/>
            <a:endCxn id="219" idx="1"/>
          </p:cNvCxnSpPr>
          <p:nvPr/>
        </p:nvCxnSpPr>
        <p:spPr>
          <a:xfrm>
            <a:off x="819750" y="2294725"/>
            <a:ext cx="468300" cy="243600"/>
          </a:xfrm>
          <a:prstGeom prst="curvedConnector3">
            <a:avLst>
              <a:gd fmla="val 49997" name="adj1"/>
            </a:avLst>
          </a:prstGeom>
          <a:noFill/>
          <a:ln cap="flat" cmpd="sng" w="9525">
            <a:solidFill>
              <a:schemeClr val="lt2"/>
            </a:solidFill>
            <a:prstDash val="solid"/>
            <a:round/>
            <a:headEnd len="med" w="med" type="none"/>
            <a:tailEnd len="med" w="med" type="stealth"/>
          </a:ln>
        </p:spPr>
      </p:cxnSp>
      <p:cxnSp>
        <p:nvCxnSpPr>
          <p:cNvPr id="229" name="Google Shape;229;p20"/>
          <p:cNvCxnSpPr>
            <a:stCxn id="216" idx="3"/>
            <a:endCxn id="220" idx="1"/>
          </p:cNvCxnSpPr>
          <p:nvPr/>
        </p:nvCxnSpPr>
        <p:spPr>
          <a:xfrm>
            <a:off x="819750" y="2294725"/>
            <a:ext cx="468300" cy="702300"/>
          </a:xfrm>
          <a:prstGeom prst="curvedConnector3">
            <a:avLst>
              <a:gd fmla="val 50000" name="adj1"/>
            </a:avLst>
          </a:prstGeom>
          <a:noFill/>
          <a:ln cap="flat" cmpd="sng" w="9525">
            <a:solidFill>
              <a:schemeClr val="lt2"/>
            </a:solidFill>
            <a:prstDash val="solid"/>
            <a:round/>
            <a:headEnd len="med" w="med" type="none"/>
            <a:tailEnd len="med" w="med" type="stealth"/>
          </a:ln>
        </p:spPr>
      </p:cxnSp>
      <p:cxnSp>
        <p:nvCxnSpPr>
          <p:cNvPr id="230" name="Google Shape;230;p20"/>
          <p:cNvCxnSpPr>
            <a:stCxn id="217" idx="3"/>
            <a:endCxn id="221" idx="2"/>
          </p:cNvCxnSpPr>
          <p:nvPr/>
        </p:nvCxnSpPr>
        <p:spPr>
          <a:xfrm flipH="1" rot="10800000">
            <a:off x="2696125" y="1446400"/>
            <a:ext cx="654900" cy="174900"/>
          </a:xfrm>
          <a:prstGeom prst="curvedConnector3">
            <a:avLst>
              <a:gd fmla="val 49990" name="adj1"/>
            </a:avLst>
          </a:prstGeom>
          <a:noFill/>
          <a:ln cap="flat" cmpd="sng" w="9525">
            <a:solidFill>
              <a:schemeClr val="dk2"/>
            </a:solidFill>
            <a:prstDash val="solid"/>
            <a:round/>
            <a:headEnd len="med" w="med" type="none"/>
            <a:tailEnd len="med" w="med" type="stealth"/>
          </a:ln>
        </p:spPr>
      </p:cxnSp>
      <p:cxnSp>
        <p:nvCxnSpPr>
          <p:cNvPr id="231" name="Google Shape;231;p20"/>
          <p:cNvCxnSpPr>
            <a:stCxn id="218" idx="3"/>
            <a:endCxn id="221" idx="2"/>
          </p:cNvCxnSpPr>
          <p:nvPr/>
        </p:nvCxnSpPr>
        <p:spPr>
          <a:xfrm flipH="1" rot="10800000">
            <a:off x="2696250" y="1446250"/>
            <a:ext cx="654600" cy="633600"/>
          </a:xfrm>
          <a:prstGeom prst="curvedConnector3">
            <a:avLst>
              <a:gd fmla="val 50003" name="adj1"/>
            </a:avLst>
          </a:prstGeom>
          <a:noFill/>
          <a:ln cap="flat" cmpd="sng" w="9525">
            <a:solidFill>
              <a:schemeClr val="dk2"/>
            </a:solidFill>
            <a:prstDash val="solid"/>
            <a:round/>
            <a:headEnd len="med" w="med" type="none"/>
            <a:tailEnd len="med" w="med" type="stealth"/>
          </a:ln>
        </p:spPr>
      </p:cxnSp>
      <p:cxnSp>
        <p:nvCxnSpPr>
          <p:cNvPr id="232" name="Google Shape;232;p20"/>
          <p:cNvCxnSpPr>
            <a:stCxn id="219" idx="3"/>
            <a:endCxn id="221" idx="2"/>
          </p:cNvCxnSpPr>
          <p:nvPr/>
        </p:nvCxnSpPr>
        <p:spPr>
          <a:xfrm flipH="1" rot="10800000">
            <a:off x="2696225" y="1446400"/>
            <a:ext cx="654600" cy="1092000"/>
          </a:xfrm>
          <a:prstGeom prst="curvedConnector3">
            <a:avLst>
              <a:gd fmla="val 50005" name="adj1"/>
            </a:avLst>
          </a:prstGeom>
          <a:noFill/>
          <a:ln cap="flat" cmpd="sng" w="9525">
            <a:solidFill>
              <a:schemeClr val="dk2"/>
            </a:solidFill>
            <a:prstDash val="solid"/>
            <a:round/>
            <a:headEnd len="med" w="med" type="none"/>
            <a:tailEnd len="med" w="med" type="stealth"/>
          </a:ln>
        </p:spPr>
      </p:cxnSp>
      <p:cxnSp>
        <p:nvCxnSpPr>
          <p:cNvPr id="233" name="Google Shape;233;p20"/>
          <p:cNvCxnSpPr>
            <a:stCxn id="220" idx="3"/>
            <a:endCxn id="221" idx="2"/>
          </p:cNvCxnSpPr>
          <p:nvPr/>
        </p:nvCxnSpPr>
        <p:spPr>
          <a:xfrm flipH="1" rot="10800000">
            <a:off x="2696250" y="1446250"/>
            <a:ext cx="654600" cy="1550700"/>
          </a:xfrm>
          <a:prstGeom prst="curvedConnector3">
            <a:avLst>
              <a:gd fmla="val 50003" name="adj1"/>
            </a:avLst>
          </a:prstGeom>
          <a:noFill/>
          <a:ln cap="flat" cmpd="sng" w="9525">
            <a:solidFill>
              <a:schemeClr val="dk2"/>
            </a:solidFill>
            <a:prstDash val="solid"/>
            <a:round/>
            <a:headEnd len="med" w="med" type="none"/>
            <a:tailEnd len="med" w="med" type="stealth"/>
          </a:ln>
        </p:spPr>
      </p:cxnSp>
      <p:cxnSp>
        <p:nvCxnSpPr>
          <p:cNvPr id="234" name="Google Shape;234;p20"/>
          <p:cNvCxnSpPr>
            <a:stCxn id="221" idx="0"/>
            <a:endCxn id="222" idx="2"/>
          </p:cNvCxnSpPr>
          <p:nvPr/>
        </p:nvCxnSpPr>
        <p:spPr>
          <a:xfrm>
            <a:off x="4535888" y="1446300"/>
            <a:ext cx="347400" cy="0"/>
          </a:xfrm>
          <a:prstGeom prst="straightConnector1">
            <a:avLst/>
          </a:prstGeom>
          <a:noFill/>
          <a:ln cap="flat" cmpd="sng" w="9525">
            <a:solidFill>
              <a:schemeClr val="dk2"/>
            </a:solidFill>
            <a:prstDash val="solid"/>
            <a:round/>
            <a:headEnd len="med" w="med" type="none"/>
            <a:tailEnd len="med" w="med" type="triangle"/>
          </a:ln>
        </p:spPr>
      </p:cxnSp>
      <p:cxnSp>
        <p:nvCxnSpPr>
          <p:cNvPr id="235" name="Google Shape;235;p20"/>
          <p:cNvCxnSpPr>
            <a:stCxn id="222" idx="1"/>
            <a:endCxn id="223" idx="3"/>
          </p:cNvCxnSpPr>
          <p:nvPr/>
        </p:nvCxnSpPr>
        <p:spPr>
          <a:xfrm>
            <a:off x="5425825" y="1613700"/>
            <a:ext cx="0" cy="378900"/>
          </a:xfrm>
          <a:prstGeom prst="straightConnector1">
            <a:avLst/>
          </a:prstGeom>
          <a:noFill/>
          <a:ln cap="flat" cmpd="sng" w="9525">
            <a:solidFill>
              <a:schemeClr val="dk2"/>
            </a:solidFill>
            <a:prstDash val="solid"/>
            <a:round/>
            <a:headEnd len="med" w="med" type="none"/>
            <a:tailEnd len="med" w="med" type="triangle"/>
          </a:ln>
        </p:spPr>
      </p:cxnSp>
      <p:sp>
        <p:nvSpPr>
          <p:cNvPr id="236" name="Google Shape;236;p20"/>
          <p:cNvSpPr/>
          <p:nvPr/>
        </p:nvSpPr>
        <p:spPr>
          <a:xfrm>
            <a:off x="5150425" y="2630138"/>
            <a:ext cx="550800" cy="33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KPI</a:t>
            </a:r>
            <a:endParaRPr sz="1300"/>
          </a:p>
        </p:txBody>
      </p:sp>
      <p:sp>
        <p:nvSpPr>
          <p:cNvPr id="237" name="Google Shape;237;p20"/>
          <p:cNvSpPr/>
          <p:nvPr/>
        </p:nvSpPr>
        <p:spPr>
          <a:xfrm>
            <a:off x="5957075" y="2630138"/>
            <a:ext cx="550800" cy="33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KPI</a:t>
            </a:r>
            <a:endParaRPr sz="1300"/>
          </a:p>
        </p:txBody>
      </p:sp>
      <p:cxnSp>
        <p:nvCxnSpPr>
          <p:cNvPr id="238" name="Google Shape;238;p20"/>
          <p:cNvCxnSpPr>
            <a:stCxn id="223" idx="1"/>
            <a:endCxn id="224" idx="0"/>
          </p:cNvCxnSpPr>
          <p:nvPr/>
        </p:nvCxnSpPr>
        <p:spPr>
          <a:xfrm flipH="1">
            <a:off x="4619125" y="2327413"/>
            <a:ext cx="806700" cy="3027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20"/>
          <p:cNvCxnSpPr>
            <a:stCxn id="223" idx="1"/>
            <a:endCxn id="236" idx="0"/>
          </p:cNvCxnSpPr>
          <p:nvPr/>
        </p:nvCxnSpPr>
        <p:spPr>
          <a:xfrm>
            <a:off x="5425825" y="2327413"/>
            <a:ext cx="0" cy="30270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20"/>
          <p:cNvCxnSpPr>
            <a:stCxn id="223" idx="1"/>
            <a:endCxn id="237" idx="0"/>
          </p:cNvCxnSpPr>
          <p:nvPr/>
        </p:nvCxnSpPr>
        <p:spPr>
          <a:xfrm>
            <a:off x="5425825" y="2327413"/>
            <a:ext cx="806700" cy="3027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20"/>
          <p:cNvCxnSpPr>
            <a:stCxn id="236" idx="2"/>
            <a:endCxn id="242" idx="3"/>
          </p:cNvCxnSpPr>
          <p:nvPr/>
        </p:nvCxnSpPr>
        <p:spPr>
          <a:xfrm flipH="1" rot="-5400000">
            <a:off x="5256775" y="3133988"/>
            <a:ext cx="338700" cy="600"/>
          </a:xfrm>
          <a:prstGeom prst="curvedConnector3">
            <a:avLst>
              <a:gd fmla="val 49985" name="adj1"/>
            </a:avLst>
          </a:prstGeom>
          <a:noFill/>
          <a:ln cap="flat" cmpd="sng" w="9525">
            <a:solidFill>
              <a:schemeClr val="dk2"/>
            </a:solidFill>
            <a:prstDash val="solid"/>
            <a:round/>
            <a:headEnd len="med" w="med" type="none"/>
            <a:tailEnd len="med" w="med" type="triangle"/>
          </a:ln>
        </p:spPr>
      </p:cxnSp>
      <p:sp>
        <p:nvSpPr>
          <p:cNvPr id="243" name="Google Shape;243;p20"/>
          <p:cNvSpPr txBox="1"/>
          <p:nvPr/>
        </p:nvSpPr>
        <p:spPr>
          <a:xfrm>
            <a:off x="2937077" y="791168"/>
            <a:ext cx="156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latin typeface="Calibri"/>
                <a:ea typeface="Calibri"/>
                <a:cs typeface="Calibri"/>
                <a:sym typeface="Calibri"/>
              </a:rPr>
              <a:t>Organisationnel</a:t>
            </a:r>
            <a:endParaRPr b="1">
              <a:solidFill>
                <a:srgbClr val="FF0000"/>
              </a:solidFill>
              <a:latin typeface="Calibri"/>
              <a:ea typeface="Calibri"/>
              <a:cs typeface="Calibri"/>
              <a:sym typeface="Calibri"/>
            </a:endParaRPr>
          </a:p>
        </p:txBody>
      </p:sp>
      <p:sp>
        <p:nvSpPr>
          <p:cNvPr id="244" name="Google Shape;244;p20"/>
          <p:cNvSpPr txBox="1"/>
          <p:nvPr/>
        </p:nvSpPr>
        <p:spPr>
          <a:xfrm>
            <a:off x="2746329" y="1796052"/>
            <a:ext cx="156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9900"/>
                </a:solidFill>
                <a:latin typeface="Calibri"/>
                <a:ea typeface="Calibri"/>
                <a:cs typeface="Calibri"/>
                <a:sym typeface="Calibri"/>
              </a:rPr>
              <a:t>Analytique</a:t>
            </a:r>
            <a:endParaRPr b="1">
              <a:solidFill>
                <a:srgbClr val="FF9900"/>
              </a:solidFill>
              <a:latin typeface="Calibri"/>
              <a:ea typeface="Calibri"/>
              <a:cs typeface="Calibri"/>
              <a:sym typeface="Calibri"/>
            </a:endParaRPr>
          </a:p>
        </p:txBody>
      </p:sp>
      <p:sp>
        <p:nvSpPr>
          <p:cNvPr id="245" name="Google Shape;245;p20"/>
          <p:cNvSpPr txBox="1"/>
          <p:nvPr/>
        </p:nvSpPr>
        <p:spPr>
          <a:xfrm>
            <a:off x="2974674" y="3232755"/>
            <a:ext cx="129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4A86E8"/>
                </a:solidFill>
                <a:latin typeface="Calibri"/>
                <a:ea typeface="Calibri"/>
                <a:cs typeface="Calibri"/>
                <a:sym typeface="Calibri"/>
              </a:rPr>
              <a:t>Décisionnel</a:t>
            </a:r>
            <a:endParaRPr b="1">
              <a:solidFill>
                <a:srgbClr val="4A86E8"/>
              </a:solidFill>
              <a:latin typeface="Calibri"/>
              <a:ea typeface="Calibri"/>
              <a:cs typeface="Calibri"/>
              <a:sym typeface="Calibri"/>
            </a:endParaRPr>
          </a:p>
        </p:txBody>
      </p:sp>
      <p:sp>
        <p:nvSpPr>
          <p:cNvPr id="246" name="Google Shape;246;p20"/>
          <p:cNvSpPr/>
          <p:nvPr/>
        </p:nvSpPr>
        <p:spPr>
          <a:xfrm>
            <a:off x="6749150" y="882300"/>
            <a:ext cx="204000" cy="3576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txBox="1"/>
          <p:nvPr/>
        </p:nvSpPr>
        <p:spPr>
          <a:xfrm>
            <a:off x="6800850" y="2209850"/>
            <a:ext cx="1003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chemeClr val="lt1"/>
                </a:solidFill>
                <a:latin typeface="Calibri"/>
                <a:ea typeface="Calibri"/>
                <a:cs typeface="Calibri"/>
                <a:sym typeface="Calibri"/>
              </a:rPr>
              <a:t>Processus</a:t>
            </a:r>
            <a:endParaRPr b="1">
              <a:solidFill>
                <a:schemeClr val="lt1"/>
              </a:solidFill>
              <a:latin typeface="Calibri"/>
              <a:ea typeface="Calibri"/>
              <a:cs typeface="Calibri"/>
              <a:sym typeface="Calibri"/>
            </a:endParaRPr>
          </a:p>
          <a:p>
            <a:pPr indent="0" lvl="0" marL="0" rtl="0" algn="ctr">
              <a:spcBef>
                <a:spcPts val="0"/>
              </a:spcBef>
              <a:spcAft>
                <a:spcPts val="0"/>
              </a:spcAft>
              <a:buNone/>
            </a:pPr>
            <a:r>
              <a:rPr b="1" lang="fr">
                <a:solidFill>
                  <a:schemeClr val="lt1"/>
                </a:solidFill>
                <a:latin typeface="Calibri"/>
                <a:ea typeface="Calibri"/>
                <a:cs typeface="Calibri"/>
                <a:sym typeface="Calibri"/>
              </a:rPr>
              <a:t>de traitement</a:t>
            </a:r>
            <a:endParaRPr b="1">
              <a:solidFill>
                <a:schemeClr val="lt1"/>
              </a:solidFill>
              <a:latin typeface="Calibri"/>
              <a:ea typeface="Calibri"/>
              <a:cs typeface="Calibri"/>
              <a:sym typeface="Calibri"/>
            </a:endParaRPr>
          </a:p>
        </p:txBody>
      </p:sp>
      <p:sp>
        <p:nvSpPr>
          <p:cNvPr id="242" name="Google Shape;242;p20"/>
          <p:cNvSpPr/>
          <p:nvPr/>
        </p:nvSpPr>
        <p:spPr>
          <a:xfrm>
            <a:off x="4777825" y="3303538"/>
            <a:ext cx="1296000" cy="334800"/>
          </a:xfrm>
          <a:prstGeom prst="snip1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Visualisation</a:t>
            </a:r>
            <a:endParaRPr sz="1300"/>
          </a:p>
        </p:txBody>
      </p:sp>
      <p:cxnSp>
        <p:nvCxnSpPr>
          <p:cNvPr id="248" name="Google Shape;248;p20"/>
          <p:cNvCxnSpPr>
            <a:stCxn id="242" idx="1"/>
          </p:cNvCxnSpPr>
          <p:nvPr/>
        </p:nvCxnSpPr>
        <p:spPr>
          <a:xfrm flipH="1">
            <a:off x="5420725" y="3638338"/>
            <a:ext cx="5100" cy="441000"/>
          </a:xfrm>
          <a:prstGeom prst="straightConnector1">
            <a:avLst/>
          </a:prstGeom>
          <a:noFill/>
          <a:ln cap="flat" cmpd="sng" w="9525">
            <a:solidFill>
              <a:schemeClr val="dk2"/>
            </a:solidFill>
            <a:prstDash val="solid"/>
            <a:round/>
            <a:headEnd len="med" w="med" type="none"/>
            <a:tailEnd len="med" w="med" type="triangle"/>
          </a:ln>
        </p:spPr>
      </p:cxnSp>
      <p:sp>
        <p:nvSpPr>
          <p:cNvPr id="249" name="Google Shape;249;p20"/>
          <p:cNvSpPr/>
          <p:nvPr/>
        </p:nvSpPr>
        <p:spPr>
          <a:xfrm>
            <a:off x="6923138" y="3297029"/>
            <a:ext cx="1401000" cy="469500"/>
          </a:xfrm>
          <a:prstGeom prst="snip1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Analyse des tendances</a:t>
            </a:r>
            <a:endParaRPr sz="1300"/>
          </a:p>
        </p:txBody>
      </p:sp>
      <p:sp>
        <p:nvSpPr>
          <p:cNvPr id="250" name="Google Shape;250;p20"/>
          <p:cNvSpPr/>
          <p:nvPr/>
        </p:nvSpPr>
        <p:spPr>
          <a:xfrm>
            <a:off x="6923125" y="3878054"/>
            <a:ext cx="1401000" cy="469500"/>
          </a:xfrm>
          <a:prstGeom prst="snip1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Analyse des coûts</a:t>
            </a:r>
            <a:endParaRPr sz="1300"/>
          </a:p>
        </p:txBody>
      </p:sp>
      <p:sp>
        <p:nvSpPr>
          <p:cNvPr id="251" name="Google Shape;251;p20"/>
          <p:cNvSpPr/>
          <p:nvPr/>
        </p:nvSpPr>
        <p:spPr>
          <a:xfrm>
            <a:off x="6923125" y="4459075"/>
            <a:ext cx="1401000" cy="571200"/>
          </a:xfrm>
          <a:prstGeom prst="snip1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Analyse relationnelle des variables</a:t>
            </a:r>
            <a:endParaRPr sz="1200"/>
          </a:p>
        </p:txBody>
      </p:sp>
      <p:sp>
        <p:nvSpPr>
          <p:cNvPr id="252" name="Google Shape;252;p20"/>
          <p:cNvSpPr/>
          <p:nvPr/>
        </p:nvSpPr>
        <p:spPr>
          <a:xfrm>
            <a:off x="8400350" y="3310750"/>
            <a:ext cx="204000" cy="1719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txBox="1"/>
          <p:nvPr/>
        </p:nvSpPr>
        <p:spPr>
          <a:xfrm rot="5400000">
            <a:off x="8299962" y="3854500"/>
            <a:ext cx="100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chemeClr val="lt1"/>
                </a:solidFill>
                <a:latin typeface="Calibri"/>
                <a:ea typeface="Calibri"/>
                <a:cs typeface="Calibri"/>
                <a:sym typeface="Calibri"/>
              </a:rPr>
              <a:t>Processus d’analyse</a:t>
            </a:r>
            <a:endParaRPr b="1">
              <a:solidFill>
                <a:schemeClr val="lt1"/>
              </a:solidFill>
              <a:latin typeface="Calibri"/>
              <a:ea typeface="Calibri"/>
              <a:cs typeface="Calibri"/>
              <a:sym typeface="Calibri"/>
            </a:endParaRPr>
          </a:p>
        </p:txBody>
      </p:sp>
      <p:sp>
        <p:nvSpPr>
          <p:cNvPr id="254" name="Google Shape;254;p20"/>
          <p:cNvSpPr/>
          <p:nvPr/>
        </p:nvSpPr>
        <p:spPr>
          <a:xfrm>
            <a:off x="1400250" y="3638338"/>
            <a:ext cx="1296000" cy="334800"/>
          </a:xfrm>
          <a:prstGeom prst="snip1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Archivage</a:t>
            </a:r>
            <a:endParaRPr sz="1300"/>
          </a:p>
        </p:txBody>
      </p:sp>
      <p:sp>
        <p:nvSpPr>
          <p:cNvPr id="255" name="Google Shape;255;p20"/>
          <p:cNvSpPr/>
          <p:nvPr/>
        </p:nvSpPr>
        <p:spPr>
          <a:xfrm>
            <a:off x="1400250" y="4079338"/>
            <a:ext cx="1296000" cy="334800"/>
          </a:xfrm>
          <a:prstGeom prst="snip1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Destruction</a:t>
            </a:r>
            <a:endParaRPr sz="1300"/>
          </a:p>
        </p:txBody>
      </p:sp>
      <p:cxnSp>
        <p:nvCxnSpPr>
          <p:cNvPr id="256" name="Google Shape;256;p20"/>
          <p:cNvCxnSpPr>
            <a:stCxn id="242" idx="2"/>
            <a:endCxn id="254" idx="0"/>
          </p:cNvCxnSpPr>
          <p:nvPr/>
        </p:nvCxnSpPr>
        <p:spPr>
          <a:xfrm flipH="1">
            <a:off x="2696125" y="3470938"/>
            <a:ext cx="2081700" cy="3348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257" name="Google Shape;257;p20"/>
          <p:cNvCxnSpPr>
            <a:stCxn id="242" idx="2"/>
            <a:endCxn id="255" idx="0"/>
          </p:cNvCxnSpPr>
          <p:nvPr/>
        </p:nvCxnSpPr>
        <p:spPr>
          <a:xfrm flipH="1">
            <a:off x="2696125" y="3470938"/>
            <a:ext cx="2081700" cy="775800"/>
          </a:xfrm>
          <a:prstGeom prst="curvedConnector3">
            <a:avLst>
              <a:gd fmla="val 49997" name="adj1"/>
            </a:avLst>
          </a:prstGeom>
          <a:noFill/>
          <a:ln cap="flat" cmpd="sng" w="9525">
            <a:solidFill>
              <a:schemeClr val="dk2"/>
            </a:solidFill>
            <a:prstDash val="solid"/>
            <a:round/>
            <a:headEnd len="med" w="med" type="none"/>
            <a:tailEnd len="med" w="med" type="triangle"/>
          </a:ln>
        </p:spPr>
      </p:cxnSp>
      <p:sp>
        <p:nvSpPr>
          <p:cNvPr id="258" name="Google Shape;258;p20"/>
          <p:cNvSpPr/>
          <p:nvPr/>
        </p:nvSpPr>
        <p:spPr>
          <a:xfrm rot="5400000">
            <a:off x="1941550" y="3874650"/>
            <a:ext cx="204000" cy="1373100"/>
          </a:xfrm>
          <a:prstGeom prst="rightBrace">
            <a:avLst>
              <a:gd fmla="val 50000" name="adj1"/>
              <a:gd fmla="val 5022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txBox="1"/>
          <p:nvPr/>
        </p:nvSpPr>
        <p:spPr>
          <a:xfrm>
            <a:off x="1121700" y="4562065"/>
            <a:ext cx="174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chemeClr val="lt1"/>
                </a:solidFill>
                <a:latin typeface="Calibri"/>
                <a:ea typeface="Calibri"/>
                <a:cs typeface="Calibri"/>
                <a:sym typeface="Calibri"/>
              </a:rPr>
              <a:t>Post-Traitement</a:t>
            </a:r>
            <a:endParaRPr b="1">
              <a:solidFill>
                <a:schemeClr val="lt1"/>
              </a:solidFill>
              <a:latin typeface="Calibri"/>
              <a:ea typeface="Calibri"/>
              <a:cs typeface="Calibri"/>
              <a:sym typeface="Calibri"/>
            </a:endParaRPr>
          </a:p>
        </p:txBody>
      </p:sp>
      <p:cxnSp>
        <p:nvCxnSpPr>
          <p:cNvPr id="260" name="Google Shape;260;p20"/>
          <p:cNvCxnSpPr>
            <a:stCxn id="224" idx="2"/>
            <a:endCxn id="242" idx="3"/>
          </p:cNvCxnSpPr>
          <p:nvPr/>
        </p:nvCxnSpPr>
        <p:spPr>
          <a:xfrm>
            <a:off x="4619175" y="2964938"/>
            <a:ext cx="806700" cy="33870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p20"/>
          <p:cNvCxnSpPr>
            <a:stCxn id="237" idx="2"/>
            <a:endCxn id="242" idx="3"/>
          </p:cNvCxnSpPr>
          <p:nvPr/>
        </p:nvCxnSpPr>
        <p:spPr>
          <a:xfrm flipH="1">
            <a:off x="5425775" y="2964938"/>
            <a:ext cx="806700" cy="338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83"/>
          <p:cNvSpPr txBox="1"/>
          <p:nvPr>
            <p:ph type="title"/>
          </p:nvPr>
        </p:nvSpPr>
        <p:spPr>
          <a:xfrm>
            <a:off x="1297500" y="393750"/>
            <a:ext cx="70389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opérations dans GFS</a:t>
            </a:r>
            <a:endParaRPr/>
          </a:p>
        </p:txBody>
      </p:sp>
      <p:sp>
        <p:nvSpPr>
          <p:cNvPr id="948" name="Google Shape;948;p83"/>
          <p:cNvSpPr/>
          <p:nvPr/>
        </p:nvSpPr>
        <p:spPr>
          <a:xfrm>
            <a:off x="6909025" y="2571050"/>
            <a:ext cx="2163600" cy="1163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Ecriture </a:t>
            </a:r>
            <a:endParaRPr b="1">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GFS utilise un système de bail </a:t>
            </a:r>
            <a:endParaRPr>
              <a:latin typeface="Lato"/>
              <a:ea typeface="Lato"/>
              <a:cs typeface="Lato"/>
              <a:sym typeface="Lato"/>
            </a:endParaRPr>
          </a:p>
        </p:txBody>
      </p:sp>
      <p:sp>
        <p:nvSpPr>
          <p:cNvPr id="949" name="Google Shape;949;p83"/>
          <p:cNvSpPr/>
          <p:nvPr/>
        </p:nvSpPr>
        <p:spPr>
          <a:xfrm>
            <a:off x="367375" y="2724150"/>
            <a:ext cx="1336800" cy="7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a:latin typeface="Lato"/>
              <a:ea typeface="Lato"/>
              <a:cs typeface="Lato"/>
              <a:sym typeface="Lato"/>
            </a:endParaRPr>
          </a:p>
        </p:txBody>
      </p:sp>
      <p:sp>
        <p:nvSpPr>
          <p:cNvPr id="950" name="Google Shape;950;p83"/>
          <p:cNvSpPr/>
          <p:nvPr/>
        </p:nvSpPr>
        <p:spPr>
          <a:xfrm>
            <a:off x="2551375" y="2795550"/>
            <a:ext cx="1224600" cy="571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Master</a:t>
            </a:r>
            <a:endParaRPr>
              <a:solidFill>
                <a:schemeClr val="lt1"/>
              </a:solidFill>
              <a:latin typeface="Lato"/>
              <a:ea typeface="Lato"/>
              <a:cs typeface="Lato"/>
              <a:sym typeface="Lato"/>
            </a:endParaRPr>
          </a:p>
        </p:txBody>
      </p:sp>
      <p:sp>
        <p:nvSpPr>
          <p:cNvPr id="951" name="Google Shape;951;p83"/>
          <p:cNvSpPr/>
          <p:nvPr/>
        </p:nvSpPr>
        <p:spPr>
          <a:xfrm>
            <a:off x="4225025" y="14077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1</a:t>
            </a:r>
            <a:endParaRPr>
              <a:latin typeface="Lato"/>
              <a:ea typeface="Lato"/>
              <a:cs typeface="Lato"/>
              <a:sym typeface="Lato"/>
            </a:endParaRPr>
          </a:p>
        </p:txBody>
      </p:sp>
      <p:sp>
        <p:nvSpPr>
          <p:cNvPr id="952" name="Google Shape;952;p83"/>
          <p:cNvSpPr/>
          <p:nvPr/>
        </p:nvSpPr>
        <p:spPr>
          <a:xfrm>
            <a:off x="4225025" y="19894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2</a:t>
            </a:r>
            <a:endParaRPr>
              <a:latin typeface="Lato"/>
              <a:ea typeface="Lato"/>
              <a:cs typeface="Lato"/>
              <a:sym typeface="Lato"/>
            </a:endParaRPr>
          </a:p>
        </p:txBody>
      </p:sp>
      <p:sp>
        <p:nvSpPr>
          <p:cNvPr id="953" name="Google Shape;953;p83"/>
          <p:cNvSpPr/>
          <p:nvPr/>
        </p:nvSpPr>
        <p:spPr>
          <a:xfrm>
            <a:off x="4225025" y="257103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3</a:t>
            </a:r>
            <a:endParaRPr>
              <a:latin typeface="Lato"/>
              <a:ea typeface="Lato"/>
              <a:cs typeface="Lato"/>
              <a:sym typeface="Lato"/>
            </a:endParaRPr>
          </a:p>
        </p:txBody>
      </p:sp>
      <p:sp>
        <p:nvSpPr>
          <p:cNvPr id="954" name="Google Shape;954;p83"/>
          <p:cNvSpPr/>
          <p:nvPr/>
        </p:nvSpPr>
        <p:spPr>
          <a:xfrm>
            <a:off x="4225025" y="315266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4</a:t>
            </a:r>
            <a:endParaRPr>
              <a:latin typeface="Lato"/>
              <a:ea typeface="Lato"/>
              <a:cs typeface="Lato"/>
              <a:sym typeface="Lato"/>
            </a:endParaRPr>
          </a:p>
        </p:txBody>
      </p:sp>
      <p:sp>
        <p:nvSpPr>
          <p:cNvPr id="955" name="Google Shape;955;p83"/>
          <p:cNvSpPr/>
          <p:nvPr/>
        </p:nvSpPr>
        <p:spPr>
          <a:xfrm>
            <a:off x="4225025" y="37342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5</a:t>
            </a:r>
            <a:endParaRPr>
              <a:latin typeface="Lato"/>
              <a:ea typeface="Lato"/>
              <a:cs typeface="Lato"/>
              <a:sym typeface="Lato"/>
            </a:endParaRPr>
          </a:p>
        </p:txBody>
      </p:sp>
      <p:sp>
        <p:nvSpPr>
          <p:cNvPr id="956" name="Google Shape;956;p83"/>
          <p:cNvSpPr/>
          <p:nvPr/>
        </p:nvSpPr>
        <p:spPr>
          <a:xfrm>
            <a:off x="4225025" y="43159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6</a:t>
            </a:r>
            <a:endParaRPr>
              <a:latin typeface="Lato"/>
              <a:ea typeface="Lato"/>
              <a:cs typeface="Lato"/>
              <a:sym typeface="Lato"/>
            </a:endParaRPr>
          </a:p>
        </p:txBody>
      </p:sp>
      <p:cxnSp>
        <p:nvCxnSpPr>
          <p:cNvPr id="957" name="Google Shape;957;p83"/>
          <p:cNvCxnSpPr/>
          <p:nvPr/>
        </p:nvCxnSpPr>
        <p:spPr>
          <a:xfrm>
            <a:off x="1704175" y="3081300"/>
            <a:ext cx="8472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4"/>
          <p:cNvSpPr txBox="1"/>
          <p:nvPr>
            <p:ph type="title"/>
          </p:nvPr>
        </p:nvSpPr>
        <p:spPr>
          <a:xfrm>
            <a:off x="1297500" y="393750"/>
            <a:ext cx="70389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opérations dans GFS</a:t>
            </a:r>
            <a:endParaRPr/>
          </a:p>
        </p:txBody>
      </p:sp>
      <p:sp>
        <p:nvSpPr>
          <p:cNvPr id="963" name="Google Shape;963;p84"/>
          <p:cNvSpPr/>
          <p:nvPr/>
        </p:nvSpPr>
        <p:spPr>
          <a:xfrm>
            <a:off x="6786575" y="1774950"/>
            <a:ext cx="2286000" cy="2612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Ecriture </a:t>
            </a:r>
            <a:endParaRPr b="1">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Il choisit l’un des chunkservers possédant une copie du bloc et lui accorde un temps limité pour effectuer des écritures, ce serveur est alors appelé “primaire”.</a:t>
            </a:r>
            <a:endParaRPr>
              <a:latin typeface="Lato"/>
              <a:ea typeface="Lato"/>
              <a:cs typeface="Lato"/>
              <a:sym typeface="Lato"/>
            </a:endParaRPr>
          </a:p>
        </p:txBody>
      </p:sp>
      <p:sp>
        <p:nvSpPr>
          <p:cNvPr id="964" name="Google Shape;964;p84"/>
          <p:cNvSpPr/>
          <p:nvPr/>
        </p:nvSpPr>
        <p:spPr>
          <a:xfrm>
            <a:off x="367375" y="2724150"/>
            <a:ext cx="1336800" cy="7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a:latin typeface="Lato"/>
              <a:ea typeface="Lato"/>
              <a:cs typeface="Lato"/>
              <a:sym typeface="Lato"/>
            </a:endParaRPr>
          </a:p>
        </p:txBody>
      </p:sp>
      <p:sp>
        <p:nvSpPr>
          <p:cNvPr id="965" name="Google Shape;965;p84"/>
          <p:cNvSpPr/>
          <p:nvPr/>
        </p:nvSpPr>
        <p:spPr>
          <a:xfrm>
            <a:off x="2551375" y="2795550"/>
            <a:ext cx="1224600" cy="571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Master</a:t>
            </a:r>
            <a:endParaRPr>
              <a:solidFill>
                <a:schemeClr val="lt1"/>
              </a:solidFill>
              <a:latin typeface="Lato"/>
              <a:ea typeface="Lato"/>
              <a:cs typeface="Lato"/>
              <a:sym typeface="Lato"/>
            </a:endParaRPr>
          </a:p>
        </p:txBody>
      </p:sp>
      <p:sp>
        <p:nvSpPr>
          <p:cNvPr id="966" name="Google Shape;966;p84"/>
          <p:cNvSpPr/>
          <p:nvPr/>
        </p:nvSpPr>
        <p:spPr>
          <a:xfrm>
            <a:off x="4225025" y="14077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1</a:t>
            </a:r>
            <a:endParaRPr>
              <a:latin typeface="Lato"/>
              <a:ea typeface="Lato"/>
              <a:cs typeface="Lato"/>
              <a:sym typeface="Lato"/>
            </a:endParaRPr>
          </a:p>
        </p:txBody>
      </p:sp>
      <p:sp>
        <p:nvSpPr>
          <p:cNvPr id="967" name="Google Shape;967;p84"/>
          <p:cNvSpPr/>
          <p:nvPr/>
        </p:nvSpPr>
        <p:spPr>
          <a:xfrm>
            <a:off x="4225025" y="19894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2</a:t>
            </a:r>
            <a:endParaRPr>
              <a:latin typeface="Lato"/>
              <a:ea typeface="Lato"/>
              <a:cs typeface="Lato"/>
              <a:sym typeface="Lato"/>
            </a:endParaRPr>
          </a:p>
        </p:txBody>
      </p:sp>
      <p:sp>
        <p:nvSpPr>
          <p:cNvPr id="968" name="Google Shape;968;p84"/>
          <p:cNvSpPr/>
          <p:nvPr/>
        </p:nvSpPr>
        <p:spPr>
          <a:xfrm>
            <a:off x="4225025" y="257103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3</a:t>
            </a:r>
            <a:endParaRPr>
              <a:latin typeface="Lato"/>
              <a:ea typeface="Lato"/>
              <a:cs typeface="Lato"/>
              <a:sym typeface="Lato"/>
            </a:endParaRPr>
          </a:p>
        </p:txBody>
      </p:sp>
      <p:sp>
        <p:nvSpPr>
          <p:cNvPr id="969" name="Google Shape;969;p84"/>
          <p:cNvSpPr/>
          <p:nvPr/>
        </p:nvSpPr>
        <p:spPr>
          <a:xfrm>
            <a:off x="4225025" y="315266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4</a:t>
            </a:r>
            <a:endParaRPr>
              <a:latin typeface="Lato"/>
              <a:ea typeface="Lato"/>
              <a:cs typeface="Lato"/>
              <a:sym typeface="Lato"/>
            </a:endParaRPr>
          </a:p>
        </p:txBody>
      </p:sp>
      <p:sp>
        <p:nvSpPr>
          <p:cNvPr id="970" name="Google Shape;970;p84"/>
          <p:cNvSpPr/>
          <p:nvPr/>
        </p:nvSpPr>
        <p:spPr>
          <a:xfrm>
            <a:off x="4225025" y="3734288"/>
            <a:ext cx="1520700" cy="438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5</a:t>
            </a:r>
            <a:endParaRPr>
              <a:latin typeface="Lato"/>
              <a:ea typeface="Lato"/>
              <a:cs typeface="Lato"/>
              <a:sym typeface="Lato"/>
            </a:endParaRPr>
          </a:p>
        </p:txBody>
      </p:sp>
      <p:sp>
        <p:nvSpPr>
          <p:cNvPr id="971" name="Google Shape;971;p84"/>
          <p:cNvSpPr/>
          <p:nvPr/>
        </p:nvSpPr>
        <p:spPr>
          <a:xfrm>
            <a:off x="4225025" y="43159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6</a:t>
            </a:r>
            <a:endParaRPr>
              <a:latin typeface="Lato"/>
              <a:ea typeface="Lato"/>
              <a:cs typeface="Lato"/>
              <a:sym typeface="Lato"/>
            </a:endParaRPr>
          </a:p>
        </p:txBody>
      </p:sp>
      <p:cxnSp>
        <p:nvCxnSpPr>
          <p:cNvPr id="972" name="Google Shape;972;p84"/>
          <p:cNvCxnSpPr/>
          <p:nvPr/>
        </p:nvCxnSpPr>
        <p:spPr>
          <a:xfrm>
            <a:off x="1704175" y="3081300"/>
            <a:ext cx="847200" cy="0"/>
          </a:xfrm>
          <a:prstGeom prst="straightConnector1">
            <a:avLst/>
          </a:prstGeom>
          <a:noFill/>
          <a:ln cap="flat" cmpd="sng" w="19050">
            <a:solidFill>
              <a:srgbClr val="FF0000"/>
            </a:solidFill>
            <a:prstDash val="solid"/>
            <a:round/>
            <a:headEnd len="med" w="med" type="none"/>
            <a:tailEnd len="med" w="med" type="triangle"/>
          </a:ln>
        </p:spPr>
      </p:cxnSp>
      <p:cxnSp>
        <p:nvCxnSpPr>
          <p:cNvPr id="973" name="Google Shape;973;p84"/>
          <p:cNvCxnSpPr/>
          <p:nvPr/>
        </p:nvCxnSpPr>
        <p:spPr>
          <a:xfrm>
            <a:off x="3775975" y="3081300"/>
            <a:ext cx="449100" cy="872400"/>
          </a:xfrm>
          <a:prstGeom prst="straightConnector1">
            <a:avLst/>
          </a:prstGeom>
          <a:noFill/>
          <a:ln cap="flat" cmpd="sng" w="19050">
            <a:solidFill>
              <a:srgbClr val="FF0000"/>
            </a:solidFill>
            <a:prstDash val="dashDot"/>
            <a:round/>
            <a:headEnd len="med" w="med" type="none"/>
            <a:tailEnd len="med" w="med" type="triangle"/>
          </a:ln>
        </p:spPr>
      </p:cxnSp>
      <p:sp>
        <p:nvSpPr>
          <p:cNvPr id="974" name="Google Shape;974;p84"/>
          <p:cNvSpPr txBox="1"/>
          <p:nvPr/>
        </p:nvSpPr>
        <p:spPr>
          <a:xfrm>
            <a:off x="3194336" y="3816346"/>
            <a:ext cx="1132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Temps limité</a:t>
            </a:r>
            <a:endParaRPr b="1" i="1" sz="1300">
              <a:solidFill>
                <a:srgbClr val="FF0000"/>
              </a:solidFill>
              <a:latin typeface="Lato"/>
              <a:ea typeface="Lato"/>
              <a:cs typeface="Lato"/>
              <a:sym typeface="Lato"/>
            </a:endParaRPr>
          </a:p>
        </p:txBody>
      </p:sp>
      <p:sp>
        <p:nvSpPr>
          <p:cNvPr id="975" name="Google Shape;975;p84"/>
          <p:cNvSpPr txBox="1"/>
          <p:nvPr/>
        </p:nvSpPr>
        <p:spPr>
          <a:xfrm>
            <a:off x="4317202" y="3902675"/>
            <a:ext cx="1336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Serveur primaire</a:t>
            </a:r>
            <a:endParaRPr b="1" i="1" sz="1300">
              <a:solidFill>
                <a:srgbClr val="FF0000"/>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85"/>
          <p:cNvSpPr txBox="1"/>
          <p:nvPr>
            <p:ph type="title"/>
          </p:nvPr>
        </p:nvSpPr>
        <p:spPr>
          <a:xfrm>
            <a:off x="1297500" y="393750"/>
            <a:ext cx="70389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opérations dans GFS</a:t>
            </a:r>
            <a:endParaRPr/>
          </a:p>
        </p:txBody>
      </p:sp>
      <p:sp>
        <p:nvSpPr>
          <p:cNvPr id="981" name="Google Shape;981;p85"/>
          <p:cNvSpPr/>
          <p:nvPr/>
        </p:nvSpPr>
        <p:spPr>
          <a:xfrm>
            <a:off x="6704925" y="1242525"/>
            <a:ext cx="2357400" cy="1704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Ecriture </a:t>
            </a:r>
            <a:endParaRPr b="1">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Le master envoie ensuite au client l’adresse du primaire et des copies secondaires</a:t>
            </a:r>
            <a:endParaRPr>
              <a:latin typeface="Lato"/>
              <a:ea typeface="Lato"/>
              <a:cs typeface="Lato"/>
              <a:sym typeface="Lato"/>
            </a:endParaRPr>
          </a:p>
        </p:txBody>
      </p:sp>
      <p:sp>
        <p:nvSpPr>
          <p:cNvPr id="982" name="Google Shape;982;p85"/>
          <p:cNvSpPr/>
          <p:nvPr/>
        </p:nvSpPr>
        <p:spPr>
          <a:xfrm>
            <a:off x="367375" y="2724150"/>
            <a:ext cx="1336800" cy="7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a:latin typeface="Lato"/>
              <a:ea typeface="Lato"/>
              <a:cs typeface="Lato"/>
              <a:sym typeface="Lato"/>
            </a:endParaRPr>
          </a:p>
        </p:txBody>
      </p:sp>
      <p:sp>
        <p:nvSpPr>
          <p:cNvPr id="983" name="Google Shape;983;p85"/>
          <p:cNvSpPr/>
          <p:nvPr/>
        </p:nvSpPr>
        <p:spPr>
          <a:xfrm>
            <a:off x="2551375" y="2795550"/>
            <a:ext cx="1224600" cy="571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Master</a:t>
            </a:r>
            <a:endParaRPr>
              <a:solidFill>
                <a:schemeClr val="lt1"/>
              </a:solidFill>
              <a:latin typeface="Lato"/>
              <a:ea typeface="Lato"/>
              <a:cs typeface="Lato"/>
              <a:sym typeface="Lato"/>
            </a:endParaRPr>
          </a:p>
        </p:txBody>
      </p:sp>
      <p:sp>
        <p:nvSpPr>
          <p:cNvPr id="984" name="Google Shape;984;p85"/>
          <p:cNvSpPr/>
          <p:nvPr/>
        </p:nvSpPr>
        <p:spPr>
          <a:xfrm>
            <a:off x="4225025" y="1407788"/>
            <a:ext cx="1520700" cy="4389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1</a:t>
            </a:r>
            <a:endParaRPr>
              <a:latin typeface="Lato"/>
              <a:ea typeface="Lato"/>
              <a:cs typeface="Lato"/>
              <a:sym typeface="Lato"/>
            </a:endParaRPr>
          </a:p>
        </p:txBody>
      </p:sp>
      <p:sp>
        <p:nvSpPr>
          <p:cNvPr id="985" name="Google Shape;985;p85"/>
          <p:cNvSpPr/>
          <p:nvPr/>
        </p:nvSpPr>
        <p:spPr>
          <a:xfrm>
            <a:off x="4225025" y="19894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2</a:t>
            </a:r>
            <a:endParaRPr>
              <a:latin typeface="Lato"/>
              <a:ea typeface="Lato"/>
              <a:cs typeface="Lato"/>
              <a:sym typeface="Lato"/>
            </a:endParaRPr>
          </a:p>
        </p:txBody>
      </p:sp>
      <p:sp>
        <p:nvSpPr>
          <p:cNvPr id="986" name="Google Shape;986;p85"/>
          <p:cNvSpPr/>
          <p:nvPr/>
        </p:nvSpPr>
        <p:spPr>
          <a:xfrm>
            <a:off x="4225025" y="257103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3</a:t>
            </a:r>
            <a:endParaRPr>
              <a:latin typeface="Lato"/>
              <a:ea typeface="Lato"/>
              <a:cs typeface="Lato"/>
              <a:sym typeface="Lato"/>
            </a:endParaRPr>
          </a:p>
        </p:txBody>
      </p:sp>
      <p:sp>
        <p:nvSpPr>
          <p:cNvPr id="987" name="Google Shape;987;p85"/>
          <p:cNvSpPr/>
          <p:nvPr/>
        </p:nvSpPr>
        <p:spPr>
          <a:xfrm>
            <a:off x="4225025" y="3152663"/>
            <a:ext cx="1520700" cy="4389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4</a:t>
            </a:r>
            <a:endParaRPr>
              <a:latin typeface="Lato"/>
              <a:ea typeface="Lato"/>
              <a:cs typeface="Lato"/>
              <a:sym typeface="Lato"/>
            </a:endParaRPr>
          </a:p>
        </p:txBody>
      </p:sp>
      <p:sp>
        <p:nvSpPr>
          <p:cNvPr id="988" name="Google Shape;988;p85"/>
          <p:cNvSpPr/>
          <p:nvPr/>
        </p:nvSpPr>
        <p:spPr>
          <a:xfrm>
            <a:off x="4225025" y="3734288"/>
            <a:ext cx="1520700" cy="438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5</a:t>
            </a:r>
            <a:endParaRPr>
              <a:latin typeface="Lato"/>
              <a:ea typeface="Lato"/>
              <a:cs typeface="Lato"/>
              <a:sym typeface="Lato"/>
            </a:endParaRPr>
          </a:p>
        </p:txBody>
      </p:sp>
      <p:sp>
        <p:nvSpPr>
          <p:cNvPr id="989" name="Google Shape;989;p85"/>
          <p:cNvSpPr/>
          <p:nvPr/>
        </p:nvSpPr>
        <p:spPr>
          <a:xfrm>
            <a:off x="4225025" y="43159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6</a:t>
            </a:r>
            <a:endParaRPr>
              <a:latin typeface="Lato"/>
              <a:ea typeface="Lato"/>
              <a:cs typeface="Lato"/>
              <a:sym typeface="Lato"/>
            </a:endParaRPr>
          </a:p>
        </p:txBody>
      </p:sp>
      <p:cxnSp>
        <p:nvCxnSpPr>
          <p:cNvPr id="990" name="Google Shape;990;p85"/>
          <p:cNvCxnSpPr/>
          <p:nvPr/>
        </p:nvCxnSpPr>
        <p:spPr>
          <a:xfrm>
            <a:off x="1704175" y="3081300"/>
            <a:ext cx="847200" cy="0"/>
          </a:xfrm>
          <a:prstGeom prst="straightConnector1">
            <a:avLst/>
          </a:prstGeom>
          <a:noFill/>
          <a:ln cap="flat" cmpd="sng" w="19050">
            <a:solidFill>
              <a:srgbClr val="FF0000"/>
            </a:solidFill>
            <a:prstDash val="solid"/>
            <a:round/>
            <a:headEnd len="med" w="med" type="triangle"/>
            <a:tailEnd len="med" w="med" type="none"/>
          </a:ln>
        </p:spPr>
      </p:cxnSp>
      <p:sp>
        <p:nvSpPr>
          <p:cNvPr id="991" name="Google Shape;991;p85"/>
          <p:cNvSpPr txBox="1"/>
          <p:nvPr/>
        </p:nvSpPr>
        <p:spPr>
          <a:xfrm>
            <a:off x="4317202" y="3902675"/>
            <a:ext cx="1336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Serveur primaire</a:t>
            </a:r>
            <a:endParaRPr b="1" i="1" sz="1300">
              <a:solidFill>
                <a:srgbClr val="FF0000"/>
              </a:solidFill>
              <a:latin typeface="Lato"/>
              <a:ea typeface="Lato"/>
              <a:cs typeface="Lato"/>
              <a:sym typeface="Lato"/>
            </a:endParaRPr>
          </a:p>
        </p:txBody>
      </p:sp>
      <p:sp>
        <p:nvSpPr>
          <p:cNvPr id="992" name="Google Shape;992;p85"/>
          <p:cNvSpPr txBox="1"/>
          <p:nvPr/>
        </p:nvSpPr>
        <p:spPr>
          <a:xfrm>
            <a:off x="4245538" y="3318875"/>
            <a:ext cx="16125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Serveur secondaire</a:t>
            </a:r>
            <a:endParaRPr b="1" i="1" sz="1300">
              <a:solidFill>
                <a:srgbClr val="FF0000"/>
              </a:solidFill>
              <a:latin typeface="Lato"/>
              <a:ea typeface="Lato"/>
              <a:cs typeface="Lato"/>
              <a:sym typeface="Lato"/>
            </a:endParaRPr>
          </a:p>
        </p:txBody>
      </p:sp>
      <p:sp>
        <p:nvSpPr>
          <p:cNvPr id="993" name="Google Shape;993;p85"/>
          <p:cNvSpPr txBox="1"/>
          <p:nvPr/>
        </p:nvSpPr>
        <p:spPr>
          <a:xfrm>
            <a:off x="4250550" y="1551500"/>
            <a:ext cx="16125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Serveur secondaire</a:t>
            </a:r>
            <a:endParaRPr b="1" i="1" sz="1300">
              <a:solidFill>
                <a:srgbClr val="FF0000"/>
              </a:solidFill>
              <a:latin typeface="Lato"/>
              <a:ea typeface="Lato"/>
              <a:cs typeface="Lato"/>
              <a:sym typeface="Lato"/>
            </a:endParaRPr>
          </a:p>
        </p:txBody>
      </p:sp>
      <p:cxnSp>
        <p:nvCxnSpPr>
          <p:cNvPr id="994" name="Google Shape;994;p85"/>
          <p:cNvCxnSpPr>
            <a:stCxn id="988" idx="3"/>
            <a:endCxn id="992" idx="3"/>
          </p:cNvCxnSpPr>
          <p:nvPr/>
        </p:nvCxnSpPr>
        <p:spPr>
          <a:xfrm flipH="1" rot="10800000">
            <a:off x="5745725" y="3466538"/>
            <a:ext cx="112200" cy="487200"/>
          </a:xfrm>
          <a:prstGeom prst="curvedConnector3">
            <a:avLst>
              <a:gd fmla="val 312333" name="adj1"/>
            </a:avLst>
          </a:prstGeom>
          <a:noFill/>
          <a:ln cap="flat" cmpd="sng" w="19050">
            <a:solidFill>
              <a:srgbClr val="FF0000"/>
            </a:solidFill>
            <a:prstDash val="dashDot"/>
            <a:round/>
            <a:headEnd len="med" w="med" type="none"/>
            <a:tailEnd len="med" w="med" type="triangle"/>
          </a:ln>
        </p:spPr>
      </p:cxnSp>
      <p:cxnSp>
        <p:nvCxnSpPr>
          <p:cNvPr id="995" name="Google Shape;995;p85"/>
          <p:cNvCxnSpPr>
            <a:endCxn id="993" idx="3"/>
          </p:cNvCxnSpPr>
          <p:nvPr/>
        </p:nvCxnSpPr>
        <p:spPr>
          <a:xfrm rot="-5400000">
            <a:off x="4677150" y="2767700"/>
            <a:ext cx="2254500" cy="117300"/>
          </a:xfrm>
          <a:prstGeom prst="curvedConnector4">
            <a:avLst>
              <a:gd fmla="val 45449" name="adj1"/>
              <a:gd fmla="val 303005" name="adj2"/>
            </a:avLst>
          </a:prstGeom>
          <a:noFill/>
          <a:ln cap="flat" cmpd="sng" w="19050">
            <a:solidFill>
              <a:srgbClr val="FF0000"/>
            </a:solidFill>
            <a:prstDash val="dashDot"/>
            <a:round/>
            <a:headEnd len="med" w="med" type="none"/>
            <a:tailEnd len="med" w="med" type="triangle"/>
          </a:ln>
        </p:spPr>
      </p:cxnSp>
      <p:sp>
        <p:nvSpPr>
          <p:cNvPr id="996" name="Google Shape;996;p85"/>
          <p:cNvSpPr txBox="1"/>
          <p:nvPr/>
        </p:nvSpPr>
        <p:spPr>
          <a:xfrm>
            <a:off x="5949377" y="3081300"/>
            <a:ext cx="1336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Réplication</a:t>
            </a:r>
            <a:endParaRPr b="1" i="1" sz="1300">
              <a:solidFill>
                <a:srgbClr val="FF0000"/>
              </a:solidFill>
              <a:latin typeface="Lato"/>
              <a:ea typeface="Lato"/>
              <a:cs typeface="Lato"/>
              <a:sym typeface="Lato"/>
            </a:endParaRPr>
          </a:p>
        </p:txBody>
      </p:sp>
      <p:cxnSp>
        <p:nvCxnSpPr>
          <p:cNvPr id="997" name="Google Shape;997;p85"/>
          <p:cNvCxnSpPr>
            <a:stCxn id="993" idx="1"/>
            <a:endCxn id="983" idx="3"/>
          </p:cNvCxnSpPr>
          <p:nvPr/>
        </p:nvCxnSpPr>
        <p:spPr>
          <a:xfrm flipH="1">
            <a:off x="3775950" y="1699100"/>
            <a:ext cx="474600" cy="1382100"/>
          </a:xfrm>
          <a:prstGeom prst="straightConnector1">
            <a:avLst/>
          </a:prstGeom>
          <a:noFill/>
          <a:ln cap="flat" cmpd="sng" w="19050">
            <a:solidFill>
              <a:srgbClr val="FF0000"/>
            </a:solidFill>
            <a:prstDash val="dashDot"/>
            <a:round/>
            <a:headEnd len="med" w="med" type="none"/>
            <a:tailEnd len="med" w="med" type="triangle"/>
          </a:ln>
        </p:spPr>
      </p:cxnSp>
      <p:cxnSp>
        <p:nvCxnSpPr>
          <p:cNvPr id="998" name="Google Shape;998;p85"/>
          <p:cNvCxnSpPr>
            <a:stCxn id="992" idx="1"/>
            <a:endCxn id="983" idx="3"/>
          </p:cNvCxnSpPr>
          <p:nvPr/>
        </p:nvCxnSpPr>
        <p:spPr>
          <a:xfrm rot="10800000">
            <a:off x="3776038" y="3081275"/>
            <a:ext cx="469500" cy="385200"/>
          </a:xfrm>
          <a:prstGeom prst="straightConnector1">
            <a:avLst/>
          </a:prstGeom>
          <a:noFill/>
          <a:ln cap="flat" cmpd="sng" w="19050">
            <a:solidFill>
              <a:srgbClr val="FF0000"/>
            </a:solidFill>
            <a:prstDash val="dashDot"/>
            <a:round/>
            <a:headEnd len="med" w="med" type="none"/>
            <a:tailEnd len="med" w="med" type="triangle"/>
          </a:ln>
        </p:spPr>
      </p:cxnSp>
      <p:cxnSp>
        <p:nvCxnSpPr>
          <p:cNvPr id="999" name="Google Shape;999;p85"/>
          <p:cNvCxnSpPr>
            <a:stCxn id="988" idx="1"/>
            <a:endCxn id="983" idx="3"/>
          </p:cNvCxnSpPr>
          <p:nvPr/>
        </p:nvCxnSpPr>
        <p:spPr>
          <a:xfrm rot="10800000">
            <a:off x="3775925" y="3081338"/>
            <a:ext cx="449100" cy="872400"/>
          </a:xfrm>
          <a:prstGeom prst="straightConnector1">
            <a:avLst/>
          </a:prstGeom>
          <a:noFill/>
          <a:ln cap="flat" cmpd="sng" w="19050">
            <a:solidFill>
              <a:srgbClr val="FF0000"/>
            </a:solidFill>
            <a:prstDash val="dashDot"/>
            <a:round/>
            <a:headEnd len="med" w="med" type="none"/>
            <a:tailEnd len="med" w="med" type="triangle"/>
          </a:ln>
        </p:spPr>
      </p:cxnSp>
      <p:sp>
        <p:nvSpPr>
          <p:cNvPr id="1000" name="Google Shape;1000;p85"/>
          <p:cNvSpPr txBox="1"/>
          <p:nvPr/>
        </p:nvSpPr>
        <p:spPr>
          <a:xfrm>
            <a:off x="4622002" y="4207475"/>
            <a:ext cx="1336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Serveur primaire</a:t>
            </a:r>
            <a:endParaRPr b="1" i="1" sz="1300">
              <a:solidFill>
                <a:srgbClr val="FF0000"/>
              </a:solidFill>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86"/>
          <p:cNvSpPr txBox="1"/>
          <p:nvPr>
            <p:ph type="title"/>
          </p:nvPr>
        </p:nvSpPr>
        <p:spPr>
          <a:xfrm>
            <a:off x="1297500" y="393750"/>
            <a:ext cx="70389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opérations dans GFS</a:t>
            </a:r>
            <a:endParaRPr/>
          </a:p>
        </p:txBody>
      </p:sp>
      <p:sp>
        <p:nvSpPr>
          <p:cNvPr id="1006" name="Google Shape;1006;p86"/>
          <p:cNvSpPr/>
          <p:nvPr/>
        </p:nvSpPr>
        <p:spPr>
          <a:xfrm>
            <a:off x="6286500" y="223625"/>
            <a:ext cx="2735100" cy="1765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Mise à jour des checksum</a:t>
            </a:r>
            <a:endParaRPr b="1">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Lors d’une écriture, les clients doivent mettre à jour la checksum des blocs (64ko) concernés. </a:t>
            </a:r>
            <a:endParaRPr>
              <a:latin typeface="Lato"/>
              <a:ea typeface="Lato"/>
              <a:cs typeface="Lato"/>
              <a:sym typeface="Lato"/>
            </a:endParaRPr>
          </a:p>
        </p:txBody>
      </p:sp>
      <p:sp>
        <p:nvSpPr>
          <p:cNvPr id="1007" name="Google Shape;1007;p86"/>
          <p:cNvSpPr/>
          <p:nvPr/>
        </p:nvSpPr>
        <p:spPr>
          <a:xfrm>
            <a:off x="367375" y="2724150"/>
            <a:ext cx="1336800" cy="7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a:latin typeface="Lato"/>
              <a:ea typeface="Lato"/>
              <a:cs typeface="Lato"/>
              <a:sym typeface="Lato"/>
            </a:endParaRPr>
          </a:p>
        </p:txBody>
      </p:sp>
      <p:sp>
        <p:nvSpPr>
          <p:cNvPr id="1008" name="Google Shape;1008;p86"/>
          <p:cNvSpPr/>
          <p:nvPr/>
        </p:nvSpPr>
        <p:spPr>
          <a:xfrm>
            <a:off x="2551375" y="2795550"/>
            <a:ext cx="1224600" cy="571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Master</a:t>
            </a:r>
            <a:endParaRPr>
              <a:solidFill>
                <a:schemeClr val="lt1"/>
              </a:solidFill>
              <a:latin typeface="Lato"/>
              <a:ea typeface="Lato"/>
              <a:cs typeface="Lato"/>
              <a:sym typeface="Lato"/>
            </a:endParaRPr>
          </a:p>
        </p:txBody>
      </p:sp>
      <p:sp>
        <p:nvSpPr>
          <p:cNvPr id="1009" name="Google Shape;1009;p86"/>
          <p:cNvSpPr/>
          <p:nvPr/>
        </p:nvSpPr>
        <p:spPr>
          <a:xfrm>
            <a:off x="4225025" y="140778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1</a:t>
            </a:r>
            <a:endParaRPr>
              <a:latin typeface="Lato"/>
              <a:ea typeface="Lato"/>
              <a:cs typeface="Lato"/>
              <a:sym typeface="Lato"/>
            </a:endParaRPr>
          </a:p>
        </p:txBody>
      </p:sp>
      <p:sp>
        <p:nvSpPr>
          <p:cNvPr id="1010" name="Google Shape;1010;p86"/>
          <p:cNvSpPr/>
          <p:nvPr/>
        </p:nvSpPr>
        <p:spPr>
          <a:xfrm>
            <a:off x="4225025" y="19894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2</a:t>
            </a:r>
            <a:endParaRPr>
              <a:latin typeface="Lato"/>
              <a:ea typeface="Lato"/>
              <a:cs typeface="Lato"/>
              <a:sym typeface="Lato"/>
            </a:endParaRPr>
          </a:p>
        </p:txBody>
      </p:sp>
      <p:sp>
        <p:nvSpPr>
          <p:cNvPr id="1011" name="Google Shape;1011;p86"/>
          <p:cNvSpPr/>
          <p:nvPr/>
        </p:nvSpPr>
        <p:spPr>
          <a:xfrm>
            <a:off x="4225025" y="257103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3</a:t>
            </a:r>
            <a:endParaRPr>
              <a:latin typeface="Lato"/>
              <a:ea typeface="Lato"/>
              <a:cs typeface="Lato"/>
              <a:sym typeface="Lato"/>
            </a:endParaRPr>
          </a:p>
        </p:txBody>
      </p:sp>
      <p:sp>
        <p:nvSpPr>
          <p:cNvPr id="1012" name="Google Shape;1012;p86"/>
          <p:cNvSpPr/>
          <p:nvPr/>
        </p:nvSpPr>
        <p:spPr>
          <a:xfrm>
            <a:off x="4225025" y="315266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4</a:t>
            </a:r>
            <a:endParaRPr>
              <a:latin typeface="Lato"/>
              <a:ea typeface="Lato"/>
              <a:cs typeface="Lato"/>
              <a:sym typeface="Lato"/>
            </a:endParaRPr>
          </a:p>
        </p:txBody>
      </p:sp>
      <p:sp>
        <p:nvSpPr>
          <p:cNvPr id="1013" name="Google Shape;1013;p86"/>
          <p:cNvSpPr/>
          <p:nvPr/>
        </p:nvSpPr>
        <p:spPr>
          <a:xfrm>
            <a:off x="4225025" y="3734288"/>
            <a:ext cx="1520700" cy="438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5</a:t>
            </a:r>
            <a:endParaRPr>
              <a:latin typeface="Lato"/>
              <a:ea typeface="Lato"/>
              <a:cs typeface="Lato"/>
              <a:sym typeface="Lato"/>
            </a:endParaRPr>
          </a:p>
        </p:txBody>
      </p:sp>
      <p:sp>
        <p:nvSpPr>
          <p:cNvPr id="1014" name="Google Shape;1014;p86"/>
          <p:cNvSpPr/>
          <p:nvPr/>
        </p:nvSpPr>
        <p:spPr>
          <a:xfrm>
            <a:off x="4225025" y="43159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6</a:t>
            </a:r>
            <a:endParaRPr>
              <a:latin typeface="Lato"/>
              <a:ea typeface="Lato"/>
              <a:cs typeface="Lato"/>
              <a:sym typeface="Lato"/>
            </a:endParaRPr>
          </a:p>
        </p:txBody>
      </p:sp>
      <p:sp>
        <p:nvSpPr>
          <p:cNvPr id="1015" name="Google Shape;1015;p86"/>
          <p:cNvSpPr txBox="1"/>
          <p:nvPr/>
        </p:nvSpPr>
        <p:spPr>
          <a:xfrm>
            <a:off x="5817402" y="3806150"/>
            <a:ext cx="1336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Checksum</a:t>
            </a:r>
            <a:endParaRPr b="1" i="1" sz="1300">
              <a:solidFill>
                <a:srgbClr val="FF0000"/>
              </a:solidFill>
              <a:latin typeface="Lato"/>
              <a:ea typeface="Lato"/>
              <a:cs typeface="Lato"/>
              <a:sym typeface="La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7"/>
          <p:cNvSpPr txBox="1"/>
          <p:nvPr>
            <p:ph type="title"/>
          </p:nvPr>
        </p:nvSpPr>
        <p:spPr>
          <a:xfrm>
            <a:off x="1297500" y="393750"/>
            <a:ext cx="70389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opérations dans GFS</a:t>
            </a:r>
            <a:endParaRPr/>
          </a:p>
        </p:txBody>
      </p:sp>
      <p:sp>
        <p:nvSpPr>
          <p:cNvPr id="1021" name="Google Shape;1021;p87"/>
          <p:cNvSpPr/>
          <p:nvPr/>
        </p:nvSpPr>
        <p:spPr>
          <a:xfrm>
            <a:off x="367375" y="2724150"/>
            <a:ext cx="1336800" cy="7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Client</a:t>
            </a:r>
            <a:endParaRPr>
              <a:latin typeface="Lato"/>
              <a:ea typeface="Lato"/>
              <a:cs typeface="Lato"/>
              <a:sym typeface="Lato"/>
            </a:endParaRPr>
          </a:p>
        </p:txBody>
      </p:sp>
      <p:sp>
        <p:nvSpPr>
          <p:cNvPr id="1022" name="Google Shape;1022;p87"/>
          <p:cNvSpPr/>
          <p:nvPr/>
        </p:nvSpPr>
        <p:spPr>
          <a:xfrm>
            <a:off x="2551375" y="2795550"/>
            <a:ext cx="1224600" cy="571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Lato"/>
                <a:ea typeface="Lato"/>
                <a:cs typeface="Lato"/>
                <a:sym typeface="Lato"/>
              </a:rPr>
              <a:t>Master</a:t>
            </a:r>
            <a:endParaRPr>
              <a:solidFill>
                <a:schemeClr val="lt1"/>
              </a:solidFill>
              <a:latin typeface="Lato"/>
              <a:ea typeface="Lato"/>
              <a:cs typeface="Lato"/>
              <a:sym typeface="Lato"/>
            </a:endParaRPr>
          </a:p>
        </p:txBody>
      </p:sp>
      <p:sp>
        <p:nvSpPr>
          <p:cNvPr id="1023" name="Google Shape;1023;p87"/>
          <p:cNvSpPr/>
          <p:nvPr/>
        </p:nvSpPr>
        <p:spPr>
          <a:xfrm>
            <a:off x="4225025" y="1407788"/>
            <a:ext cx="1520700" cy="4389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1</a:t>
            </a:r>
            <a:endParaRPr>
              <a:latin typeface="Lato"/>
              <a:ea typeface="Lato"/>
              <a:cs typeface="Lato"/>
              <a:sym typeface="Lato"/>
            </a:endParaRPr>
          </a:p>
        </p:txBody>
      </p:sp>
      <p:sp>
        <p:nvSpPr>
          <p:cNvPr id="1024" name="Google Shape;1024;p87"/>
          <p:cNvSpPr/>
          <p:nvPr/>
        </p:nvSpPr>
        <p:spPr>
          <a:xfrm>
            <a:off x="4225025" y="19894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2</a:t>
            </a:r>
            <a:endParaRPr>
              <a:latin typeface="Lato"/>
              <a:ea typeface="Lato"/>
              <a:cs typeface="Lato"/>
              <a:sym typeface="Lato"/>
            </a:endParaRPr>
          </a:p>
        </p:txBody>
      </p:sp>
      <p:sp>
        <p:nvSpPr>
          <p:cNvPr id="1025" name="Google Shape;1025;p87"/>
          <p:cNvSpPr/>
          <p:nvPr/>
        </p:nvSpPr>
        <p:spPr>
          <a:xfrm>
            <a:off x="4225025" y="2571038"/>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3</a:t>
            </a:r>
            <a:endParaRPr>
              <a:latin typeface="Lato"/>
              <a:ea typeface="Lato"/>
              <a:cs typeface="Lato"/>
              <a:sym typeface="Lato"/>
            </a:endParaRPr>
          </a:p>
        </p:txBody>
      </p:sp>
      <p:sp>
        <p:nvSpPr>
          <p:cNvPr id="1026" name="Google Shape;1026;p87"/>
          <p:cNvSpPr/>
          <p:nvPr/>
        </p:nvSpPr>
        <p:spPr>
          <a:xfrm>
            <a:off x="4225025" y="3152663"/>
            <a:ext cx="1520700" cy="4389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4</a:t>
            </a:r>
            <a:endParaRPr>
              <a:latin typeface="Lato"/>
              <a:ea typeface="Lato"/>
              <a:cs typeface="Lato"/>
              <a:sym typeface="Lato"/>
            </a:endParaRPr>
          </a:p>
        </p:txBody>
      </p:sp>
      <p:sp>
        <p:nvSpPr>
          <p:cNvPr id="1027" name="Google Shape;1027;p87"/>
          <p:cNvSpPr/>
          <p:nvPr/>
        </p:nvSpPr>
        <p:spPr>
          <a:xfrm>
            <a:off x="4225025" y="3734288"/>
            <a:ext cx="1520700" cy="438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5</a:t>
            </a:r>
            <a:endParaRPr>
              <a:latin typeface="Lato"/>
              <a:ea typeface="Lato"/>
              <a:cs typeface="Lato"/>
              <a:sym typeface="Lato"/>
            </a:endParaRPr>
          </a:p>
        </p:txBody>
      </p:sp>
      <p:sp>
        <p:nvSpPr>
          <p:cNvPr id="1028" name="Google Shape;1028;p87"/>
          <p:cNvSpPr/>
          <p:nvPr/>
        </p:nvSpPr>
        <p:spPr>
          <a:xfrm>
            <a:off x="4225025" y="4315913"/>
            <a:ext cx="1520700" cy="43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Chunk Server 6</a:t>
            </a:r>
            <a:endParaRPr>
              <a:latin typeface="Lato"/>
              <a:ea typeface="Lato"/>
              <a:cs typeface="Lato"/>
              <a:sym typeface="Lato"/>
            </a:endParaRPr>
          </a:p>
        </p:txBody>
      </p:sp>
      <p:cxnSp>
        <p:nvCxnSpPr>
          <p:cNvPr id="1029" name="Google Shape;1029;p87"/>
          <p:cNvCxnSpPr/>
          <p:nvPr/>
        </p:nvCxnSpPr>
        <p:spPr>
          <a:xfrm>
            <a:off x="1704175" y="3081300"/>
            <a:ext cx="847200" cy="0"/>
          </a:xfrm>
          <a:prstGeom prst="straightConnector1">
            <a:avLst/>
          </a:prstGeom>
          <a:noFill/>
          <a:ln cap="flat" cmpd="sng" w="19050">
            <a:solidFill>
              <a:srgbClr val="FF0000"/>
            </a:solidFill>
            <a:prstDash val="solid"/>
            <a:round/>
            <a:headEnd len="med" w="med" type="triangle"/>
            <a:tailEnd len="med" w="med" type="none"/>
          </a:ln>
        </p:spPr>
      </p:cxnSp>
      <p:sp>
        <p:nvSpPr>
          <p:cNvPr id="1030" name="Google Shape;1030;p87"/>
          <p:cNvSpPr txBox="1"/>
          <p:nvPr/>
        </p:nvSpPr>
        <p:spPr>
          <a:xfrm>
            <a:off x="4317202" y="3902675"/>
            <a:ext cx="1336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Serveur primaire</a:t>
            </a:r>
            <a:endParaRPr b="1" i="1" sz="1300">
              <a:solidFill>
                <a:srgbClr val="FF0000"/>
              </a:solidFill>
              <a:latin typeface="Lato"/>
              <a:ea typeface="Lato"/>
              <a:cs typeface="Lato"/>
              <a:sym typeface="Lato"/>
            </a:endParaRPr>
          </a:p>
        </p:txBody>
      </p:sp>
      <p:sp>
        <p:nvSpPr>
          <p:cNvPr id="1031" name="Google Shape;1031;p87"/>
          <p:cNvSpPr txBox="1"/>
          <p:nvPr/>
        </p:nvSpPr>
        <p:spPr>
          <a:xfrm>
            <a:off x="4245538" y="3318875"/>
            <a:ext cx="16125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Serveur secondaire</a:t>
            </a:r>
            <a:endParaRPr b="1" i="1" sz="1300">
              <a:solidFill>
                <a:srgbClr val="FF0000"/>
              </a:solidFill>
              <a:latin typeface="Lato"/>
              <a:ea typeface="Lato"/>
              <a:cs typeface="Lato"/>
              <a:sym typeface="Lato"/>
            </a:endParaRPr>
          </a:p>
        </p:txBody>
      </p:sp>
      <p:sp>
        <p:nvSpPr>
          <p:cNvPr id="1032" name="Google Shape;1032;p87"/>
          <p:cNvSpPr txBox="1"/>
          <p:nvPr/>
        </p:nvSpPr>
        <p:spPr>
          <a:xfrm>
            <a:off x="4250550" y="1551500"/>
            <a:ext cx="16125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Serveur secondaire</a:t>
            </a:r>
            <a:endParaRPr b="1" i="1" sz="1300">
              <a:solidFill>
                <a:srgbClr val="FF0000"/>
              </a:solidFill>
              <a:latin typeface="Lato"/>
              <a:ea typeface="Lato"/>
              <a:cs typeface="Lato"/>
              <a:sym typeface="Lato"/>
            </a:endParaRPr>
          </a:p>
        </p:txBody>
      </p:sp>
      <p:cxnSp>
        <p:nvCxnSpPr>
          <p:cNvPr id="1033" name="Google Shape;1033;p87"/>
          <p:cNvCxnSpPr>
            <a:stCxn id="1027" idx="3"/>
            <a:endCxn id="1031" idx="3"/>
          </p:cNvCxnSpPr>
          <p:nvPr/>
        </p:nvCxnSpPr>
        <p:spPr>
          <a:xfrm flipH="1" rot="10800000">
            <a:off x="5745725" y="3466538"/>
            <a:ext cx="112200" cy="487200"/>
          </a:xfrm>
          <a:prstGeom prst="curvedConnector3">
            <a:avLst>
              <a:gd fmla="val 312333" name="adj1"/>
            </a:avLst>
          </a:prstGeom>
          <a:noFill/>
          <a:ln cap="flat" cmpd="sng" w="19050">
            <a:solidFill>
              <a:srgbClr val="FF0000"/>
            </a:solidFill>
            <a:prstDash val="dashDot"/>
            <a:round/>
            <a:headEnd len="med" w="med" type="none"/>
            <a:tailEnd len="med" w="med" type="triangle"/>
          </a:ln>
        </p:spPr>
      </p:cxnSp>
      <p:cxnSp>
        <p:nvCxnSpPr>
          <p:cNvPr id="1034" name="Google Shape;1034;p87"/>
          <p:cNvCxnSpPr>
            <a:endCxn id="1032" idx="3"/>
          </p:cNvCxnSpPr>
          <p:nvPr/>
        </p:nvCxnSpPr>
        <p:spPr>
          <a:xfrm rot="-5400000">
            <a:off x="4677150" y="2767700"/>
            <a:ext cx="2254500" cy="117300"/>
          </a:xfrm>
          <a:prstGeom prst="curvedConnector4">
            <a:avLst>
              <a:gd fmla="val 45449" name="adj1"/>
              <a:gd fmla="val 303005" name="adj2"/>
            </a:avLst>
          </a:prstGeom>
          <a:noFill/>
          <a:ln cap="flat" cmpd="sng" w="19050">
            <a:solidFill>
              <a:srgbClr val="FF0000"/>
            </a:solidFill>
            <a:prstDash val="dashDot"/>
            <a:round/>
            <a:headEnd len="med" w="med" type="none"/>
            <a:tailEnd len="med" w="med" type="triangle"/>
          </a:ln>
        </p:spPr>
      </p:cxnSp>
      <p:sp>
        <p:nvSpPr>
          <p:cNvPr id="1035" name="Google Shape;1035;p87"/>
          <p:cNvSpPr txBox="1"/>
          <p:nvPr/>
        </p:nvSpPr>
        <p:spPr>
          <a:xfrm>
            <a:off x="5969007" y="3265346"/>
            <a:ext cx="1336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Réplication</a:t>
            </a:r>
            <a:endParaRPr b="1" i="1" sz="1300">
              <a:solidFill>
                <a:srgbClr val="FF0000"/>
              </a:solidFill>
              <a:latin typeface="Lato"/>
              <a:ea typeface="Lato"/>
              <a:cs typeface="Lato"/>
              <a:sym typeface="Lato"/>
            </a:endParaRPr>
          </a:p>
        </p:txBody>
      </p:sp>
      <p:cxnSp>
        <p:nvCxnSpPr>
          <p:cNvPr id="1036" name="Google Shape;1036;p87"/>
          <p:cNvCxnSpPr>
            <a:stCxn id="1032" idx="1"/>
            <a:endCxn id="1022" idx="3"/>
          </p:cNvCxnSpPr>
          <p:nvPr/>
        </p:nvCxnSpPr>
        <p:spPr>
          <a:xfrm flipH="1">
            <a:off x="3775950" y="1699100"/>
            <a:ext cx="474600" cy="1382100"/>
          </a:xfrm>
          <a:prstGeom prst="straightConnector1">
            <a:avLst/>
          </a:prstGeom>
          <a:noFill/>
          <a:ln cap="flat" cmpd="sng" w="19050">
            <a:solidFill>
              <a:srgbClr val="FF0000"/>
            </a:solidFill>
            <a:prstDash val="dashDot"/>
            <a:round/>
            <a:headEnd len="med" w="med" type="none"/>
            <a:tailEnd len="med" w="med" type="triangle"/>
          </a:ln>
        </p:spPr>
      </p:cxnSp>
      <p:cxnSp>
        <p:nvCxnSpPr>
          <p:cNvPr id="1037" name="Google Shape;1037;p87"/>
          <p:cNvCxnSpPr>
            <a:stCxn id="1031" idx="1"/>
            <a:endCxn id="1022" idx="3"/>
          </p:cNvCxnSpPr>
          <p:nvPr/>
        </p:nvCxnSpPr>
        <p:spPr>
          <a:xfrm rot="10800000">
            <a:off x="3776038" y="3081275"/>
            <a:ext cx="469500" cy="385200"/>
          </a:xfrm>
          <a:prstGeom prst="straightConnector1">
            <a:avLst/>
          </a:prstGeom>
          <a:noFill/>
          <a:ln cap="flat" cmpd="sng" w="19050">
            <a:solidFill>
              <a:srgbClr val="FF0000"/>
            </a:solidFill>
            <a:prstDash val="dashDot"/>
            <a:round/>
            <a:headEnd len="med" w="med" type="none"/>
            <a:tailEnd len="med" w="med" type="triangle"/>
          </a:ln>
        </p:spPr>
      </p:cxnSp>
      <p:cxnSp>
        <p:nvCxnSpPr>
          <p:cNvPr id="1038" name="Google Shape;1038;p87"/>
          <p:cNvCxnSpPr>
            <a:stCxn id="1027" idx="1"/>
            <a:endCxn id="1022" idx="3"/>
          </p:cNvCxnSpPr>
          <p:nvPr/>
        </p:nvCxnSpPr>
        <p:spPr>
          <a:xfrm rot="10800000">
            <a:off x="3775925" y="3081338"/>
            <a:ext cx="449100" cy="872400"/>
          </a:xfrm>
          <a:prstGeom prst="straightConnector1">
            <a:avLst/>
          </a:prstGeom>
          <a:noFill/>
          <a:ln cap="flat" cmpd="sng" w="19050">
            <a:solidFill>
              <a:srgbClr val="FF0000"/>
            </a:solidFill>
            <a:prstDash val="dashDot"/>
            <a:round/>
            <a:headEnd len="med" w="med" type="none"/>
            <a:tailEnd len="med" w="med" type="triangle"/>
          </a:ln>
        </p:spPr>
      </p:cxnSp>
      <p:sp>
        <p:nvSpPr>
          <p:cNvPr id="1039" name="Google Shape;1039;p87"/>
          <p:cNvSpPr txBox="1"/>
          <p:nvPr/>
        </p:nvSpPr>
        <p:spPr>
          <a:xfrm>
            <a:off x="4622002" y="4207475"/>
            <a:ext cx="1336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fr" sz="1300">
                <a:solidFill>
                  <a:srgbClr val="FF0000"/>
                </a:solidFill>
                <a:latin typeface="Lato"/>
                <a:ea typeface="Lato"/>
                <a:cs typeface="Lato"/>
                <a:sym typeface="Lato"/>
              </a:rPr>
              <a:t>Serveur primaire</a:t>
            </a:r>
            <a:endParaRPr b="1" i="1" sz="1300">
              <a:solidFill>
                <a:srgbClr val="FF0000"/>
              </a:solidFill>
              <a:latin typeface="Lato"/>
              <a:ea typeface="Lato"/>
              <a:cs typeface="Lato"/>
              <a:sym typeface="Lato"/>
            </a:endParaRPr>
          </a:p>
        </p:txBody>
      </p:sp>
      <p:sp>
        <p:nvSpPr>
          <p:cNvPr id="1040" name="Google Shape;1040;p87"/>
          <p:cNvSpPr/>
          <p:nvPr/>
        </p:nvSpPr>
        <p:spPr>
          <a:xfrm>
            <a:off x="7082525" y="153075"/>
            <a:ext cx="1949400" cy="4674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Flux de données :</a:t>
            </a:r>
            <a:endParaRPr b="1">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Lors d’une écriture, les données sont transmises à un pipeline : le client envoie ses données au chunkserver primaire. Ce dernier tente de trouver la machine la plus proche de lui ( par l’adresse IP) puis envoie l’information</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le réseau étant en mode “full-duplex” un serveur peut transmettre les données dès qu’il commence à les recevoir.</a:t>
            </a:r>
            <a:endParaRPr>
              <a:latin typeface="Lato"/>
              <a:ea typeface="Lato"/>
              <a:cs typeface="Lato"/>
              <a:sym typeface="Lato"/>
            </a:endParaRPr>
          </a:p>
        </p:txBody>
      </p:sp>
      <p:cxnSp>
        <p:nvCxnSpPr>
          <p:cNvPr id="1041" name="Google Shape;1041;p87"/>
          <p:cNvCxnSpPr>
            <a:stCxn id="1031" idx="3"/>
            <a:endCxn id="1032" idx="3"/>
          </p:cNvCxnSpPr>
          <p:nvPr/>
        </p:nvCxnSpPr>
        <p:spPr>
          <a:xfrm flipH="1" rot="10800000">
            <a:off x="5858038" y="1699175"/>
            <a:ext cx="5100" cy="1767300"/>
          </a:xfrm>
          <a:prstGeom prst="curvedConnector3">
            <a:avLst>
              <a:gd fmla="val 9401715" name="adj1"/>
            </a:avLst>
          </a:prstGeom>
          <a:noFill/>
          <a:ln cap="flat" cmpd="sng" w="19050">
            <a:solidFill>
              <a:srgbClr val="FF0000"/>
            </a:solidFill>
            <a:prstDash val="dashDot"/>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8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HADOOP</a:t>
            </a:r>
            <a:endParaRPr/>
          </a:p>
        </p:txBody>
      </p:sp>
      <p:sp>
        <p:nvSpPr>
          <p:cNvPr id="1047" name="Google Shape;1047;p88"/>
          <p:cNvSpPr txBox="1"/>
          <p:nvPr>
            <p:ph idx="1" type="body"/>
          </p:nvPr>
        </p:nvSpPr>
        <p:spPr>
          <a:xfrm>
            <a:off x="1297500" y="1567550"/>
            <a:ext cx="7038900" cy="83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Hadoop est un framework open source écrit en Java pour le traitement distribué de données volumineuses.</a:t>
            </a:r>
            <a:endParaRPr/>
          </a:p>
        </p:txBody>
      </p:sp>
      <p:pic>
        <p:nvPicPr>
          <p:cNvPr id="1048" name="Google Shape;1048;p88"/>
          <p:cNvPicPr preferRelativeResize="0"/>
          <p:nvPr/>
        </p:nvPicPr>
        <p:blipFill>
          <a:blip r:embed="rId3">
            <a:alphaModFix/>
          </a:blip>
          <a:stretch>
            <a:fillRect/>
          </a:stretch>
        </p:blipFill>
        <p:spPr>
          <a:xfrm>
            <a:off x="836500" y="2571749"/>
            <a:ext cx="7470998" cy="19378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8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HADOOP</a:t>
            </a:r>
            <a:endParaRPr/>
          </a:p>
        </p:txBody>
      </p:sp>
      <p:sp>
        <p:nvSpPr>
          <p:cNvPr id="1054" name="Google Shape;1054;p89"/>
          <p:cNvSpPr txBox="1"/>
          <p:nvPr>
            <p:ph idx="1" type="body"/>
          </p:nvPr>
        </p:nvSpPr>
        <p:spPr>
          <a:xfrm>
            <a:off x="1297500" y="1567550"/>
            <a:ext cx="7038900" cy="74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framework d’Hadoop se décompose en 4 modules : le système de stockage HDFS (Hadoop Distributed File System) et le framework de traitement MapReduce.</a:t>
            </a:r>
            <a:endParaRPr/>
          </a:p>
        </p:txBody>
      </p:sp>
      <p:sp>
        <p:nvSpPr>
          <p:cNvPr id="1055" name="Google Shape;1055;p89"/>
          <p:cNvSpPr/>
          <p:nvPr/>
        </p:nvSpPr>
        <p:spPr>
          <a:xfrm>
            <a:off x="2597263" y="2406100"/>
            <a:ext cx="2143200" cy="68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HDFS</a:t>
            </a:r>
            <a:endParaRPr>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Hadoop Distributed File System</a:t>
            </a:r>
            <a:endParaRPr i="1">
              <a:latin typeface="Lato"/>
              <a:ea typeface="Lato"/>
              <a:cs typeface="Lato"/>
              <a:sym typeface="Lato"/>
            </a:endParaRPr>
          </a:p>
        </p:txBody>
      </p:sp>
      <p:sp>
        <p:nvSpPr>
          <p:cNvPr id="1056" name="Google Shape;1056;p89"/>
          <p:cNvSpPr/>
          <p:nvPr/>
        </p:nvSpPr>
        <p:spPr>
          <a:xfrm>
            <a:off x="4893438" y="2406100"/>
            <a:ext cx="2143200" cy="68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Hadoop Map Reduce</a:t>
            </a:r>
            <a:endParaRPr i="1">
              <a:latin typeface="Lato"/>
              <a:ea typeface="Lato"/>
              <a:cs typeface="Lato"/>
              <a:sym typeface="Lato"/>
            </a:endParaRPr>
          </a:p>
        </p:txBody>
      </p:sp>
      <p:sp>
        <p:nvSpPr>
          <p:cNvPr id="1057" name="Google Shape;1057;p89"/>
          <p:cNvSpPr/>
          <p:nvPr/>
        </p:nvSpPr>
        <p:spPr>
          <a:xfrm>
            <a:off x="2597263" y="3395350"/>
            <a:ext cx="2143200" cy="68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Hadoop YARN</a:t>
            </a:r>
            <a:endParaRPr>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Yet Another Resource Negotiator</a:t>
            </a:r>
            <a:endParaRPr i="1">
              <a:latin typeface="Lato"/>
              <a:ea typeface="Lato"/>
              <a:cs typeface="Lato"/>
              <a:sym typeface="Lato"/>
            </a:endParaRPr>
          </a:p>
        </p:txBody>
      </p:sp>
      <p:sp>
        <p:nvSpPr>
          <p:cNvPr id="1058" name="Google Shape;1058;p89"/>
          <p:cNvSpPr/>
          <p:nvPr/>
        </p:nvSpPr>
        <p:spPr>
          <a:xfrm>
            <a:off x="4893438" y="3395350"/>
            <a:ext cx="2143200" cy="68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Hadoop Common</a:t>
            </a:r>
            <a:endParaRPr i="1">
              <a:latin typeface="Lato"/>
              <a:ea typeface="Lato"/>
              <a:cs typeface="Lato"/>
              <a:sym typeface="La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HDFS</a:t>
            </a:r>
            <a:endParaRPr/>
          </a:p>
        </p:txBody>
      </p:sp>
      <p:sp>
        <p:nvSpPr>
          <p:cNvPr id="1064" name="Google Shape;1064;p90"/>
          <p:cNvSpPr/>
          <p:nvPr/>
        </p:nvSpPr>
        <p:spPr>
          <a:xfrm>
            <a:off x="3500388" y="1120225"/>
            <a:ext cx="2143200" cy="68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HDFS</a:t>
            </a:r>
            <a:endParaRPr>
              <a:latin typeface="Lato"/>
              <a:ea typeface="Lato"/>
              <a:cs typeface="Lato"/>
              <a:sym typeface="Lato"/>
            </a:endParaRPr>
          </a:p>
          <a:p>
            <a:pPr indent="0" lvl="0" marL="0" rtl="0" algn="ctr">
              <a:spcBef>
                <a:spcPts val="0"/>
              </a:spcBef>
              <a:spcAft>
                <a:spcPts val="0"/>
              </a:spcAft>
              <a:buNone/>
            </a:pPr>
            <a:r>
              <a:rPr i="1" lang="fr">
                <a:latin typeface="Lato"/>
                <a:ea typeface="Lato"/>
                <a:cs typeface="Lato"/>
                <a:sym typeface="Lato"/>
              </a:rPr>
              <a:t>Hadoop Distributed File System</a:t>
            </a:r>
            <a:endParaRPr i="1">
              <a:latin typeface="Lato"/>
              <a:ea typeface="Lato"/>
              <a:cs typeface="Lato"/>
              <a:sym typeface="Lato"/>
            </a:endParaRPr>
          </a:p>
        </p:txBody>
      </p:sp>
      <p:sp>
        <p:nvSpPr>
          <p:cNvPr id="1065" name="Google Shape;1065;p90"/>
          <p:cNvSpPr txBox="1"/>
          <p:nvPr/>
        </p:nvSpPr>
        <p:spPr>
          <a:xfrm>
            <a:off x="1010325" y="2020650"/>
            <a:ext cx="7038900" cy="106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300">
                <a:solidFill>
                  <a:schemeClr val="lt1"/>
                </a:solidFill>
                <a:latin typeface="Lato"/>
                <a:ea typeface="Lato"/>
                <a:cs typeface="Lato"/>
                <a:sym typeface="Lato"/>
              </a:rPr>
              <a:t>Le noyau d’Hadoop est constitué d’une partie de stockage que l’on nomme HDFS et d’une partie de traitement appelée “Map-Reduce”.  Hadoop fractionne les fichiers en gros blocs et les distribue à travers les noeuds du cluster.</a:t>
            </a:r>
            <a:endParaRPr sz="1300">
              <a:solidFill>
                <a:schemeClr val="lt1"/>
              </a:solidFill>
              <a:latin typeface="Lato"/>
              <a:ea typeface="Lato"/>
              <a:cs typeface="Lato"/>
              <a:sym typeface="Lato"/>
            </a:endParaRPr>
          </a:p>
          <a:p>
            <a:pPr indent="0" lvl="0" marL="0" rtl="0" algn="just">
              <a:spcBef>
                <a:spcPts val="0"/>
              </a:spcBef>
              <a:spcAft>
                <a:spcPts val="0"/>
              </a:spcAft>
              <a:buNone/>
            </a:pPr>
            <a:r>
              <a:rPr lang="fr" sz="1300">
                <a:solidFill>
                  <a:schemeClr val="lt1"/>
                </a:solidFill>
                <a:latin typeface="Lato"/>
                <a:ea typeface="Lato"/>
                <a:cs typeface="Lato"/>
                <a:sym typeface="Lato"/>
              </a:rPr>
              <a:t>Pour traiter les données, il transfère le code à chaque noeud qui va traiter les données dont il dispose.</a:t>
            </a:r>
            <a:endParaRPr sz="1300">
              <a:solidFill>
                <a:schemeClr val="lt1"/>
              </a:solidFill>
              <a:latin typeface="Lato"/>
              <a:ea typeface="Lato"/>
              <a:cs typeface="Lato"/>
              <a:sym typeface="La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91"/>
          <p:cNvSpPr/>
          <p:nvPr/>
        </p:nvSpPr>
        <p:spPr>
          <a:xfrm>
            <a:off x="173500" y="3326950"/>
            <a:ext cx="3541200" cy="8019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1" name="Google Shape;1071;p9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HDFS</a:t>
            </a:r>
            <a:endParaRPr/>
          </a:p>
        </p:txBody>
      </p:sp>
      <p:pic>
        <p:nvPicPr>
          <p:cNvPr id="1072" name="Google Shape;1072;p91"/>
          <p:cNvPicPr preferRelativeResize="0"/>
          <p:nvPr/>
        </p:nvPicPr>
        <p:blipFill>
          <a:blip r:embed="rId3">
            <a:alphaModFix/>
          </a:blip>
          <a:stretch>
            <a:fillRect/>
          </a:stretch>
        </p:blipFill>
        <p:spPr>
          <a:xfrm>
            <a:off x="3864575" y="1256800"/>
            <a:ext cx="5109210" cy="3530850"/>
          </a:xfrm>
          <a:prstGeom prst="rect">
            <a:avLst/>
          </a:prstGeom>
          <a:noFill/>
          <a:ln>
            <a:noFill/>
          </a:ln>
        </p:spPr>
      </p:pic>
      <p:sp>
        <p:nvSpPr>
          <p:cNvPr id="1073" name="Google Shape;1073;p91"/>
          <p:cNvSpPr/>
          <p:nvPr/>
        </p:nvSpPr>
        <p:spPr>
          <a:xfrm>
            <a:off x="1132800" y="2068788"/>
            <a:ext cx="1806300" cy="91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HDFS développé par Hadoop à partir de Google FS</a:t>
            </a:r>
            <a:endParaRPr>
              <a:latin typeface="Lato"/>
              <a:ea typeface="Lato"/>
              <a:cs typeface="Lato"/>
              <a:sym typeface="Lato"/>
            </a:endParaRPr>
          </a:p>
        </p:txBody>
      </p:sp>
      <p:sp>
        <p:nvSpPr>
          <p:cNvPr id="1074" name="Google Shape;1074;p91"/>
          <p:cNvSpPr/>
          <p:nvPr/>
        </p:nvSpPr>
        <p:spPr>
          <a:xfrm>
            <a:off x="336800" y="3465363"/>
            <a:ext cx="1398000" cy="51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NameNode</a:t>
            </a:r>
            <a:endParaRPr>
              <a:latin typeface="Lato"/>
              <a:ea typeface="Lato"/>
              <a:cs typeface="Lato"/>
              <a:sym typeface="Lato"/>
            </a:endParaRPr>
          </a:p>
        </p:txBody>
      </p:sp>
      <p:sp>
        <p:nvSpPr>
          <p:cNvPr id="1075" name="Google Shape;1075;p91"/>
          <p:cNvSpPr/>
          <p:nvPr/>
        </p:nvSpPr>
        <p:spPr>
          <a:xfrm>
            <a:off x="2183300" y="3465363"/>
            <a:ext cx="1398000" cy="51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DataNode</a:t>
            </a:r>
            <a:endParaRPr>
              <a:latin typeface="Lato"/>
              <a:ea typeface="Lato"/>
              <a:cs typeface="Lato"/>
              <a:sym typeface="La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9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HDFS</a:t>
            </a:r>
            <a:endParaRPr/>
          </a:p>
        </p:txBody>
      </p:sp>
      <p:sp>
        <p:nvSpPr>
          <p:cNvPr id="1081" name="Google Shape;1081;p92"/>
          <p:cNvSpPr/>
          <p:nvPr/>
        </p:nvSpPr>
        <p:spPr>
          <a:xfrm>
            <a:off x="3873000" y="1118138"/>
            <a:ext cx="1398000" cy="51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NameNode</a:t>
            </a:r>
            <a:endParaRPr>
              <a:latin typeface="Lato"/>
              <a:ea typeface="Lato"/>
              <a:cs typeface="Lato"/>
              <a:sym typeface="Lato"/>
            </a:endParaRPr>
          </a:p>
        </p:txBody>
      </p:sp>
      <p:sp>
        <p:nvSpPr>
          <p:cNvPr id="1082" name="Google Shape;1082;p92"/>
          <p:cNvSpPr txBox="1"/>
          <p:nvPr/>
        </p:nvSpPr>
        <p:spPr>
          <a:xfrm>
            <a:off x="734775" y="2296200"/>
            <a:ext cx="7776600" cy="22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Le NameNode gère l’espace de noms, l’arborescence du système de fichiers et les métadonnées des fichiers et des répertoires.</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Il centralise la localisation des blocs répartis dans le cluster. </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Il est unique et dispose d’une instance back-up secondaire qui gère l’historique des modifications dans le système.</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Ce NameNode “back-up” permet la continuité du fonctionnement du cluster en cas de panne du NameNode d’origine</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Pourquoi “Big”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9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HDFS</a:t>
            </a:r>
            <a:endParaRPr/>
          </a:p>
        </p:txBody>
      </p:sp>
      <p:sp>
        <p:nvSpPr>
          <p:cNvPr id="1088" name="Google Shape;1088;p93"/>
          <p:cNvSpPr/>
          <p:nvPr/>
        </p:nvSpPr>
        <p:spPr>
          <a:xfrm>
            <a:off x="3873000" y="1118138"/>
            <a:ext cx="1398000" cy="51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DataNode</a:t>
            </a:r>
            <a:endParaRPr>
              <a:latin typeface="Lato"/>
              <a:ea typeface="Lato"/>
              <a:cs typeface="Lato"/>
              <a:sym typeface="Lato"/>
            </a:endParaRPr>
          </a:p>
        </p:txBody>
      </p:sp>
      <p:sp>
        <p:nvSpPr>
          <p:cNvPr id="1089" name="Google Shape;1089;p93"/>
          <p:cNvSpPr txBox="1"/>
          <p:nvPr/>
        </p:nvSpPr>
        <p:spPr>
          <a:xfrm>
            <a:off x="704175" y="1816550"/>
            <a:ext cx="75621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Le DataNode est un composant qui stocke et restitue les blocs de données. Lors du processus de lecture d’un fichier, le NameNode est interrogé pour localiser l’ensemble des blocs de données. Pour chacun d’entre eux, le NameNode renvoie l’adresse du DataNode le plus accessible, c’est à dire que le Data Node qui dispose de la plus grande bande passante.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Les DataNodes communiquent de manière périodique au NameNode la liste des blocs de données qu’ils hébergent. Si certains de ces blocs ne sont pas assez répliqués dans le cluster, l’écriture de ces blocs s’effectue en cascade par copie sur d’autres</a:t>
            </a:r>
            <a:endParaRPr sz="1300">
              <a:solidFill>
                <a:schemeClr val="lt1"/>
              </a:solidFill>
              <a:latin typeface="Lato"/>
              <a:ea typeface="Lato"/>
              <a:cs typeface="Lato"/>
              <a:sym typeface="La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9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Apache Spark</a:t>
            </a:r>
            <a:endParaRPr/>
          </a:p>
        </p:txBody>
      </p:sp>
      <p:sp>
        <p:nvSpPr>
          <p:cNvPr id="1095" name="Google Shape;1095;p94"/>
          <p:cNvSpPr txBox="1"/>
          <p:nvPr>
            <p:ph idx="1" type="body"/>
          </p:nvPr>
        </p:nvSpPr>
        <p:spPr>
          <a:xfrm>
            <a:off x="1297500" y="1465475"/>
            <a:ext cx="7038900" cy="190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Spark est un moteur de traitement de données open source pour le traitement de données en temps réel et en batch. On l’utilise beaucoup dans le Big Data pour l’apprentissage automatique et les applications d’IA</a:t>
            </a:r>
            <a:endParaRPr/>
          </a:p>
          <a:p>
            <a:pPr indent="0" lvl="0" marL="0" rtl="0" algn="l">
              <a:spcBef>
                <a:spcPts val="1200"/>
              </a:spcBef>
              <a:spcAft>
                <a:spcPts val="1200"/>
              </a:spcAft>
              <a:buNone/>
            </a:pPr>
            <a:r>
              <a:rPr lang="fr"/>
              <a:t> Le moteur d’analyse de Spark traite les données 10 à 100 fois plus vite que les autres solutions. Il s’adapte en répartissant le travail de manière distribuée avec un parallélisme et une tolérance aux pannes intégrés. </a:t>
            </a:r>
            <a:endParaRPr/>
          </a:p>
        </p:txBody>
      </p:sp>
      <p:pic>
        <p:nvPicPr>
          <p:cNvPr id="1096" name="Google Shape;1096;p94"/>
          <p:cNvPicPr preferRelativeResize="0"/>
          <p:nvPr/>
        </p:nvPicPr>
        <p:blipFill>
          <a:blip r:embed="rId3">
            <a:alphaModFix/>
          </a:blip>
          <a:stretch>
            <a:fillRect/>
          </a:stretch>
        </p:blipFill>
        <p:spPr>
          <a:xfrm>
            <a:off x="3086100" y="3367125"/>
            <a:ext cx="2971800" cy="1543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9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Apache Spark vs Hadoop</a:t>
            </a:r>
            <a:endParaRPr/>
          </a:p>
        </p:txBody>
      </p:sp>
      <p:pic>
        <p:nvPicPr>
          <p:cNvPr id="1102" name="Google Shape;1102;p95"/>
          <p:cNvPicPr preferRelativeResize="0"/>
          <p:nvPr/>
        </p:nvPicPr>
        <p:blipFill>
          <a:blip r:embed="rId3">
            <a:alphaModFix/>
          </a:blip>
          <a:stretch>
            <a:fillRect/>
          </a:stretch>
        </p:blipFill>
        <p:spPr>
          <a:xfrm>
            <a:off x="2030875" y="2204425"/>
            <a:ext cx="4980200" cy="2833925"/>
          </a:xfrm>
          <a:prstGeom prst="rect">
            <a:avLst/>
          </a:prstGeom>
          <a:noFill/>
          <a:ln>
            <a:noFill/>
          </a:ln>
        </p:spPr>
      </p:pic>
      <p:sp>
        <p:nvSpPr>
          <p:cNvPr id="1103" name="Google Shape;1103;p95"/>
          <p:cNvSpPr txBox="1"/>
          <p:nvPr/>
        </p:nvSpPr>
        <p:spPr>
          <a:xfrm>
            <a:off x="1520600" y="1194025"/>
            <a:ext cx="7038900" cy="10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Il y a souvent confusion et comparaison entre Hadoop et Spark (en particulier Map-Reduce).</a:t>
            </a:r>
            <a:endParaRPr sz="1300">
              <a:solidFill>
                <a:schemeClr val="lt1"/>
              </a:solidFill>
              <a:latin typeface="Lato"/>
              <a:ea typeface="Lato"/>
              <a:cs typeface="Lato"/>
              <a:sym typeface="Lato"/>
            </a:endParaRPr>
          </a:p>
          <a:p>
            <a:pPr indent="0" lvl="0" marL="0" rtl="0" algn="l">
              <a:spcBef>
                <a:spcPts val="0"/>
              </a:spcBef>
              <a:spcAft>
                <a:spcPts val="0"/>
              </a:spcAft>
              <a:buNone/>
            </a:pPr>
            <a:r>
              <a:rPr lang="fr" sz="1300">
                <a:solidFill>
                  <a:schemeClr val="lt1"/>
                </a:solidFill>
                <a:latin typeface="Lato"/>
                <a:ea typeface="Lato"/>
                <a:cs typeface="Lato"/>
                <a:sym typeface="Lato"/>
              </a:rPr>
              <a:t>La principale différence réside dans le fait que Spark traite et conserve les données en mémoire pour les étapes suivantes, sans écrire ni lire sur le disque. Ce qui permet d'accélérer considérablement les vitesses de traitement.</a:t>
            </a:r>
            <a:endParaRPr sz="1300">
              <a:solidFill>
                <a:schemeClr val="lt1"/>
              </a:solidFill>
              <a:latin typeface="Lato"/>
              <a:ea typeface="Lato"/>
              <a:cs typeface="Lato"/>
              <a:sym typeface="La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9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Apache Cassandra</a:t>
            </a:r>
            <a:endParaRPr/>
          </a:p>
        </p:txBody>
      </p:sp>
      <p:sp>
        <p:nvSpPr>
          <p:cNvPr id="1109" name="Google Shape;1109;p96"/>
          <p:cNvSpPr txBox="1"/>
          <p:nvPr>
            <p:ph idx="1" type="body"/>
          </p:nvPr>
        </p:nvSpPr>
        <p:spPr>
          <a:xfrm>
            <a:off x="1297500" y="1567550"/>
            <a:ext cx="7038900" cy="81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Cassandra est une base de données NoSQL distribuée conçue pour gérer de grandes quantités de données sur plusieurs serveurs. </a:t>
            </a:r>
            <a:endParaRPr/>
          </a:p>
        </p:txBody>
      </p:sp>
      <p:pic>
        <p:nvPicPr>
          <p:cNvPr id="1110" name="Google Shape;1110;p96"/>
          <p:cNvPicPr preferRelativeResize="0"/>
          <p:nvPr/>
        </p:nvPicPr>
        <p:blipFill>
          <a:blip r:embed="rId3">
            <a:alphaModFix/>
          </a:blip>
          <a:stretch>
            <a:fillRect/>
          </a:stretch>
        </p:blipFill>
        <p:spPr>
          <a:xfrm>
            <a:off x="2735550" y="2377850"/>
            <a:ext cx="3672909" cy="24608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Apache Cassandra</a:t>
            </a:r>
            <a:endParaRPr/>
          </a:p>
        </p:txBody>
      </p:sp>
      <p:sp>
        <p:nvSpPr>
          <p:cNvPr id="1116" name="Google Shape;1116;p97"/>
          <p:cNvSpPr txBox="1"/>
          <p:nvPr/>
        </p:nvSpPr>
        <p:spPr>
          <a:xfrm>
            <a:off x="153100" y="1530775"/>
            <a:ext cx="2541000" cy="2928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300">
                <a:solidFill>
                  <a:schemeClr val="lt1"/>
                </a:solidFill>
                <a:latin typeface="Lato"/>
                <a:ea typeface="Lato"/>
                <a:cs typeface="Lato"/>
                <a:sym typeface="Lato"/>
              </a:rPr>
              <a:t>Apache Cassandra est un SGBD de type NoSQL conçu pour gérer des quantité massives de données sur un grand nombre de serveurs, assurant une haute disponibilité en éliminant les SPoF (Single Point of Failure). </a:t>
            </a:r>
            <a:endParaRPr sz="1300">
              <a:solidFill>
                <a:schemeClr val="lt1"/>
              </a:solidFill>
              <a:latin typeface="Lato"/>
              <a:ea typeface="Lato"/>
              <a:cs typeface="Lato"/>
              <a:sym typeface="Lato"/>
            </a:endParaRPr>
          </a:p>
        </p:txBody>
      </p:sp>
      <p:pic>
        <p:nvPicPr>
          <p:cNvPr id="1117" name="Google Shape;1117;p97"/>
          <p:cNvPicPr preferRelativeResize="0"/>
          <p:nvPr/>
        </p:nvPicPr>
        <p:blipFill>
          <a:blip r:embed="rId3">
            <a:alphaModFix/>
          </a:blip>
          <a:stretch>
            <a:fillRect/>
          </a:stretch>
        </p:blipFill>
        <p:spPr>
          <a:xfrm>
            <a:off x="2765675" y="1380550"/>
            <a:ext cx="6256123" cy="30792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9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langage de BDD pour Cassandra</a:t>
            </a:r>
            <a:endParaRPr/>
          </a:p>
        </p:txBody>
      </p:sp>
      <p:sp>
        <p:nvSpPr>
          <p:cNvPr id="1123" name="Google Shape;1123;p98"/>
          <p:cNvSpPr txBox="1"/>
          <p:nvPr/>
        </p:nvSpPr>
        <p:spPr>
          <a:xfrm>
            <a:off x="1194025" y="1530800"/>
            <a:ext cx="70389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Le langage de requête pour Cassandra s’appelle le CQL (Cassandra Query Language). Des implémentations (SDK) existent pour Java (JDBC), Python (DBAPI2), Node.js (Helenus) etc..</a:t>
            </a:r>
            <a:endParaRPr sz="1300">
              <a:solidFill>
                <a:schemeClr val="lt1"/>
              </a:solidFill>
              <a:latin typeface="Lato"/>
              <a:ea typeface="Lato"/>
              <a:cs typeface="Lato"/>
              <a:sym typeface="Lato"/>
            </a:endParaRPr>
          </a:p>
        </p:txBody>
      </p:sp>
      <p:pic>
        <p:nvPicPr>
          <p:cNvPr id="1124" name="Google Shape;1124;p98"/>
          <p:cNvPicPr preferRelativeResize="0"/>
          <p:nvPr/>
        </p:nvPicPr>
        <p:blipFill>
          <a:blip r:embed="rId3">
            <a:alphaModFix/>
          </a:blip>
          <a:stretch>
            <a:fillRect/>
          </a:stretch>
        </p:blipFill>
        <p:spPr>
          <a:xfrm>
            <a:off x="1212375" y="2254675"/>
            <a:ext cx="6719237" cy="2695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9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Apache Cassandra dans la pratique</a:t>
            </a:r>
            <a:endParaRPr/>
          </a:p>
        </p:txBody>
      </p:sp>
      <p:sp>
        <p:nvSpPr>
          <p:cNvPr id="1130" name="Google Shape;1130;p9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1" name="Google Shape;1131;p99"/>
          <p:cNvPicPr preferRelativeResize="0"/>
          <p:nvPr/>
        </p:nvPicPr>
        <p:blipFill>
          <a:blip r:embed="rId3">
            <a:alphaModFix/>
          </a:blip>
          <a:stretch>
            <a:fillRect/>
          </a:stretch>
        </p:blipFill>
        <p:spPr>
          <a:xfrm>
            <a:off x="858370" y="1434875"/>
            <a:ext cx="7427265" cy="3383525"/>
          </a:xfrm>
          <a:prstGeom prst="rect">
            <a:avLst/>
          </a:prstGeom>
          <a:noFill/>
          <a:ln>
            <a:noFill/>
          </a:ln>
        </p:spPr>
      </p:pic>
      <p:sp>
        <p:nvSpPr>
          <p:cNvPr id="1132" name="Google Shape;1132;p99"/>
          <p:cNvSpPr/>
          <p:nvPr/>
        </p:nvSpPr>
        <p:spPr>
          <a:xfrm>
            <a:off x="6113225" y="2122700"/>
            <a:ext cx="1489800" cy="1980000"/>
          </a:xfrm>
          <a:prstGeom prst="rect">
            <a:avLst/>
          </a:prstGeom>
          <a:noFill/>
          <a:ln cap="flat" cmpd="sng" w="28575">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3" name="Google Shape;1133;p99"/>
          <p:cNvSpPr txBox="1"/>
          <p:nvPr/>
        </p:nvSpPr>
        <p:spPr>
          <a:xfrm>
            <a:off x="5255750" y="4000611"/>
            <a:ext cx="18777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0000"/>
                </a:solidFill>
                <a:latin typeface="Lato"/>
                <a:ea typeface="Lato"/>
                <a:cs typeface="Lato"/>
                <a:sym typeface="Lato"/>
              </a:rPr>
              <a:t>Multi AZ Deployment</a:t>
            </a:r>
            <a:endParaRPr b="1" sz="1300">
              <a:solidFill>
                <a:srgbClr val="FF0000"/>
              </a:solidFill>
              <a:latin typeface="Lato"/>
              <a:ea typeface="Lato"/>
              <a:cs typeface="Lato"/>
              <a:sym typeface="Lato"/>
            </a:endParaRPr>
          </a:p>
          <a:p>
            <a:pPr indent="0" lvl="0" marL="0" rtl="0" algn="l">
              <a:spcBef>
                <a:spcPts val="0"/>
              </a:spcBef>
              <a:spcAft>
                <a:spcPts val="0"/>
              </a:spcAft>
              <a:buNone/>
            </a:pPr>
            <a:r>
              <a:rPr b="1" lang="fr" sz="1300">
                <a:solidFill>
                  <a:srgbClr val="FF0000"/>
                </a:solidFill>
                <a:latin typeface="Lato"/>
                <a:ea typeface="Lato"/>
                <a:cs typeface="Lato"/>
                <a:sym typeface="Lato"/>
              </a:rPr>
              <a:t>Haute disponibilité</a:t>
            </a:r>
            <a:endParaRPr b="1" sz="1300">
              <a:solidFill>
                <a:srgbClr val="FF0000"/>
              </a:solidFill>
              <a:latin typeface="Lato"/>
              <a:ea typeface="Lato"/>
              <a:cs typeface="Lato"/>
              <a:sym typeface="La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0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Conclusion</a:t>
            </a:r>
            <a:endParaRPr/>
          </a:p>
        </p:txBody>
      </p:sp>
      <p:sp>
        <p:nvSpPr>
          <p:cNvPr id="1139" name="Google Shape;1139;p10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fr"/>
              <a:t>Le Cloud Programming est un domaine en constante évolution avec de nombreuses solutions adaptées à différents besoins. Les solutions telles que MongoDB, GFS, Hadoop, DynamoDB, Spark et Cassandra sont largement utilisées dans le monde entier pour gérer et traiter efficacement les données à grande échelle dans des environnements cloud. Le choix de la solution dépendra des exigences spécifiques de votre projet et de la capacité à répondre à ces exigences.</a:t>
            </a:r>
            <a:endParaRPr/>
          </a:p>
          <a:p>
            <a:pPr indent="0" lvl="0" marL="0" rtl="0" algn="just">
              <a:spcBef>
                <a:spcPts val="1200"/>
              </a:spcBef>
              <a:spcAft>
                <a:spcPts val="12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01"/>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Réplication &amp; Sharding</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0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Qu’est ce que le sharding ?</a:t>
            </a:r>
            <a:endParaRPr/>
          </a:p>
        </p:txBody>
      </p:sp>
      <p:sp>
        <p:nvSpPr>
          <p:cNvPr id="1150" name="Google Shape;1150;p102"/>
          <p:cNvSpPr txBox="1"/>
          <p:nvPr>
            <p:ph idx="1" type="body"/>
          </p:nvPr>
        </p:nvSpPr>
        <p:spPr>
          <a:xfrm>
            <a:off x="911725" y="1584675"/>
            <a:ext cx="29724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Le “sharding” en anglais signifie “éclater”. Dans le Cloud Programming, c’est un concept qui permet de partitionner un ensemble de données venant d’une même base de données. On fractionne ainsi notre base de données en plusieurs sous ensembles appelés “datasets”.</a:t>
            </a:r>
            <a:endParaRPr/>
          </a:p>
        </p:txBody>
      </p:sp>
      <p:pic>
        <p:nvPicPr>
          <p:cNvPr id="1151" name="Google Shape;1151;p102"/>
          <p:cNvPicPr preferRelativeResize="0"/>
          <p:nvPr/>
        </p:nvPicPr>
        <p:blipFill>
          <a:blip r:embed="rId3">
            <a:alphaModFix/>
          </a:blip>
          <a:stretch>
            <a:fillRect/>
          </a:stretch>
        </p:blipFill>
        <p:spPr>
          <a:xfrm>
            <a:off x="4362275" y="1307850"/>
            <a:ext cx="4569298" cy="33176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Internet en 1 minute</a:t>
            </a:r>
            <a:endParaRPr/>
          </a:p>
        </p:txBody>
      </p:sp>
      <p:pic>
        <p:nvPicPr>
          <p:cNvPr id="272" name="Google Shape;272;p22"/>
          <p:cNvPicPr preferRelativeResize="0"/>
          <p:nvPr/>
        </p:nvPicPr>
        <p:blipFill>
          <a:blip r:embed="rId3">
            <a:alphaModFix/>
          </a:blip>
          <a:stretch>
            <a:fillRect/>
          </a:stretch>
        </p:blipFill>
        <p:spPr>
          <a:xfrm>
            <a:off x="2887550" y="971850"/>
            <a:ext cx="3514500" cy="39143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0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Qu’est ce que le sharding ? </a:t>
            </a:r>
            <a:endParaRPr/>
          </a:p>
        </p:txBody>
      </p:sp>
      <p:sp>
        <p:nvSpPr>
          <p:cNvPr id="1157" name="Google Shape;1157;p103"/>
          <p:cNvSpPr txBox="1"/>
          <p:nvPr>
            <p:ph idx="1" type="body"/>
          </p:nvPr>
        </p:nvSpPr>
        <p:spPr>
          <a:xfrm>
            <a:off x="1297500" y="1567550"/>
            <a:ext cx="7181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Il existe 2 principales méthodes de sharding : le partitionnement </a:t>
            </a:r>
            <a:r>
              <a:rPr b="1" lang="fr"/>
              <a:t>horizontal </a:t>
            </a:r>
            <a:r>
              <a:rPr lang="fr"/>
              <a:t>et le partitionnement </a:t>
            </a:r>
            <a:r>
              <a:rPr b="1" lang="fr"/>
              <a:t>vertical</a:t>
            </a:r>
            <a:r>
              <a:rPr lang="fr"/>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fr"/>
              <a:t>Le partitionnement </a:t>
            </a:r>
            <a:r>
              <a:rPr b="1" lang="fr"/>
              <a:t>vertical </a:t>
            </a:r>
            <a:r>
              <a:rPr lang="fr"/>
              <a:t>permet de séparer les colonnes et de les stocker dans différents serveurs.</a:t>
            </a:r>
            <a:endParaRPr/>
          </a:p>
          <a:p>
            <a:pPr indent="0" lvl="0" marL="0" rtl="0" algn="l">
              <a:spcBef>
                <a:spcPts val="1200"/>
              </a:spcBef>
              <a:spcAft>
                <a:spcPts val="1200"/>
              </a:spcAft>
              <a:buNone/>
            </a:pPr>
            <a:r>
              <a:rPr lang="fr"/>
              <a:t>Le partitionnement </a:t>
            </a:r>
            <a:r>
              <a:rPr b="1" lang="fr"/>
              <a:t>horizontal </a:t>
            </a:r>
            <a:r>
              <a:rPr lang="fr"/>
              <a:t>permet de séparer les informations en différentes tables pour une même entrée (Formes normales en BDDR)</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0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Sharding Vertical</a:t>
            </a:r>
            <a:endParaRPr/>
          </a:p>
        </p:txBody>
      </p:sp>
      <p:sp>
        <p:nvSpPr>
          <p:cNvPr id="1163" name="Google Shape;1163;p104"/>
          <p:cNvSpPr txBox="1"/>
          <p:nvPr>
            <p:ph idx="1" type="body"/>
          </p:nvPr>
        </p:nvSpPr>
        <p:spPr>
          <a:xfrm>
            <a:off x="1297500" y="1567550"/>
            <a:ext cx="2286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sharding </a:t>
            </a:r>
            <a:r>
              <a:rPr b="1" lang="fr"/>
              <a:t>vertical </a:t>
            </a:r>
            <a:r>
              <a:rPr lang="fr"/>
              <a:t>permet de séparer les données en plusieurs catégories.</a:t>
            </a:r>
            <a:endParaRPr/>
          </a:p>
        </p:txBody>
      </p:sp>
      <p:pic>
        <p:nvPicPr>
          <p:cNvPr id="1164" name="Google Shape;1164;p104"/>
          <p:cNvPicPr preferRelativeResize="0"/>
          <p:nvPr/>
        </p:nvPicPr>
        <p:blipFill>
          <a:blip r:embed="rId3">
            <a:alphaModFix/>
          </a:blip>
          <a:stretch>
            <a:fillRect/>
          </a:stretch>
        </p:blipFill>
        <p:spPr>
          <a:xfrm>
            <a:off x="3859725" y="1567550"/>
            <a:ext cx="4876800" cy="3048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0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Sharding horizontal</a:t>
            </a:r>
            <a:endParaRPr/>
          </a:p>
        </p:txBody>
      </p:sp>
      <p:sp>
        <p:nvSpPr>
          <p:cNvPr id="1170" name="Google Shape;1170;p105"/>
          <p:cNvSpPr txBox="1"/>
          <p:nvPr>
            <p:ph idx="1" type="body"/>
          </p:nvPr>
        </p:nvSpPr>
        <p:spPr>
          <a:xfrm>
            <a:off x="1297500" y="1567550"/>
            <a:ext cx="2437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sharding </a:t>
            </a:r>
            <a:r>
              <a:rPr b="1" lang="fr"/>
              <a:t>horizontal </a:t>
            </a:r>
            <a:r>
              <a:rPr lang="fr"/>
              <a:t>permet de répartir les données sur plusieurs serveurs.</a:t>
            </a:r>
            <a:endParaRPr/>
          </a:p>
        </p:txBody>
      </p:sp>
      <p:pic>
        <p:nvPicPr>
          <p:cNvPr id="1171" name="Google Shape;1171;p105"/>
          <p:cNvPicPr preferRelativeResize="0"/>
          <p:nvPr/>
        </p:nvPicPr>
        <p:blipFill>
          <a:blip r:embed="rId3">
            <a:alphaModFix/>
          </a:blip>
          <a:stretch>
            <a:fillRect/>
          </a:stretch>
        </p:blipFill>
        <p:spPr>
          <a:xfrm>
            <a:off x="3829500" y="1499150"/>
            <a:ext cx="4876800" cy="3048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Avantages et désavantages du sharding</a:t>
            </a:r>
            <a:endParaRPr/>
          </a:p>
        </p:txBody>
      </p:sp>
      <p:sp>
        <p:nvSpPr>
          <p:cNvPr id="1177" name="Google Shape;1177;p106"/>
          <p:cNvSpPr txBox="1"/>
          <p:nvPr>
            <p:ph idx="1" type="body"/>
          </p:nvPr>
        </p:nvSpPr>
        <p:spPr>
          <a:xfrm>
            <a:off x="1460375" y="1567550"/>
            <a:ext cx="6538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Le Sharding permet de dépasser la capacité d’une seule machine en hébergeant les données sur différents serveurs. </a:t>
            </a:r>
            <a:endParaRPr/>
          </a:p>
        </p:txBody>
      </p:sp>
      <p:sp>
        <p:nvSpPr>
          <p:cNvPr id="1178" name="Google Shape;1178;p106"/>
          <p:cNvSpPr/>
          <p:nvPr/>
        </p:nvSpPr>
        <p:spPr>
          <a:xfrm>
            <a:off x="1622025" y="2791475"/>
            <a:ext cx="2085600" cy="63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Rapidité</a:t>
            </a:r>
            <a:endParaRPr>
              <a:latin typeface="Lato"/>
              <a:ea typeface="Lato"/>
              <a:cs typeface="Lato"/>
              <a:sym typeface="Lato"/>
            </a:endParaRPr>
          </a:p>
        </p:txBody>
      </p:sp>
      <p:sp>
        <p:nvSpPr>
          <p:cNvPr id="1179" name="Google Shape;1179;p106"/>
          <p:cNvSpPr/>
          <p:nvPr/>
        </p:nvSpPr>
        <p:spPr>
          <a:xfrm>
            <a:off x="1622025" y="3539150"/>
            <a:ext cx="2085600" cy="634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Sécurité</a:t>
            </a:r>
            <a:endParaRPr>
              <a:latin typeface="Lato"/>
              <a:ea typeface="Lato"/>
              <a:cs typeface="Lato"/>
              <a:sym typeface="Lato"/>
            </a:endParaRPr>
          </a:p>
        </p:txBody>
      </p:sp>
      <p:sp>
        <p:nvSpPr>
          <p:cNvPr id="1180" name="Google Shape;1180;p106"/>
          <p:cNvSpPr/>
          <p:nvPr/>
        </p:nvSpPr>
        <p:spPr>
          <a:xfrm>
            <a:off x="5674900" y="2791475"/>
            <a:ext cx="2085600" cy="63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Déséquilibre des fragments</a:t>
            </a:r>
            <a:endParaRPr>
              <a:latin typeface="Lato"/>
              <a:ea typeface="Lato"/>
              <a:cs typeface="Lato"/>
              <a:sym typeface="Lato"/>
            </a:endParaRPr>
          </a:p>
        </p:txBody>
      </p:sp>
      <p:sp>
        <p:nvSpPr>
          <p:cNvPr id="1181" name="Google Shape;1181;p106"/>
          <p:cNvSpPr/>
          <p:nvPr/>
        </p:nvSpPr>
        <p:spPr>
          <a:xfrm>
            <a:off x="5674900" y="3539150"/>
            <a:ext cx="2085600" cy="63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Gestion de la synchronicité</a:t>
            </a:r>
            <a:endParaRPr>
              <a:latin typeface="Lato"/>
              <a:ea typeface="Lato"/>
              <a:cs typeface="Lato"/>
              <a:sym typeface="La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0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prérequis pour effectuer du sharding</a:t>
            </a:r>
            <a:endParaRPr/>
          </a:p>
        </p:txBody>
      </p:sp>
      <p:sp>
        <p:nvSpPr>
          <p:cNvPr id="1187" name="Google Shape;1187;p10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Tous les accès aux données se font via une </a:t>
            </a:r>
            <a:r>
              <a:rPr b="1" lang="fr"/>
              <a:t>clé de répartition</a:t>
            </a:r>
            <a:r>
              <a:rPr lang="fr"/>
              <a:t> (appelée </a:t>
            </a:r>
            <a:r>
              <a:rPr b="1" lang="fr"/>
              <a:t>Shard Key</a:t>
            </a:r>
            <a:r>
              <a:rPr lang="fr"/>
              <a:t>)</a:t>
            </a:r>
            <a:endParaRPr/>
          </a:p>
          <a:p>
            <a:pPr indent="0" lvl="0" marL="0" rtl="0" algn="l">
              <a:spcBef>
                <a:spcPts val="1200"/>
              </a:spcBef>
              <a:spcAft>
                <a:spcPts val="1200"/>
              </a:spcAft>
              <a:buNone/>
            </a:pPr>
            <a:r>
              <a:rPr lang="fr"/>
              <a:t>Chaque table d’une BDD doit posséder une colonne correspondant à la </a:t>
            </a:r>
            <a:r>
              <a:rPr b="1" lang="fr"/>
              <a:t>Shard Key</a:t>
            </a:r>
            <a:r>
              <a:rPr lang="fr"/>
              <a:t>. Il doit y avoir unicité de toutes les partitions. Aussi, la jointure entre les tables doit être réalisée à partir de la même clé de partition.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0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réplication</a:t>
            </a:r>
            <a:endParaRPr/>
          </a:p>
        </p:txBody>
      </p:sp>
      <p:sp>
        <p:nvSpPr>
          <p:cNvPr id="1193" name="Google Shape;1193;p108"/>
          <p:cNvSpPr txBox="1"/>
          <p:nvPr>
            <p:ph idx="1" type="body"/>
          </p:nvPr>
        </p:nvSpPr>
        <p:spPr>
          <a:xfrm>
            <a:off x="1297500" y="1567550"/>
            <a:ext cx="2406900" cy="29112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fr"/>
              <a:t>1. Réplication en MongoDB</a:t>
            </a:r>
            <a:endParaRPr/>
          </a:p>
          <a:p>
            <a:pPr indent="0" lvl="0" marL="0" rtl="0" algn="just">
              <a:spcBef>
                <a:spcPts val="1200"/>
              </a:spcBef>
              <a:spcAft>
                <a:spcPts val="0"/>
              </a:spcAft>
              <a:buNone/>
            </a:pPr>
            <a:r>
              <a:rPr lang="fr"/>
              <a:t>La réplication MongoDB permet de maintenir la redondance et la disponibilité des données. Un ensemble de réplicas MongoDB est composé de plusieurs nœuds, dont l'un est le nœud primaire et les autres sont des nœuds secondaires.</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pic>
        <p:nvPicPr>
          <p:cNvPr id="1194" name="Google Shape;1194;p108"/>
          <p:cNvPicPr preferRelativeResize="0"/>
          <p:nvPr/>
        </p:nvPicPr>
        <p:blipFill>
          <a:blip r:embed="rId3">
            <a:alphaModFix/>
          </a:blip>
          <a:stretch>
            <a:fillRect/>
          </a:stretch>
        </p:blipFill>
        <p:spPr>
          <a:xfrm>
            <a:off x="4018600" y="1112625"/>
            <a:ext cx="4317804" cy="3530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0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Etude de cas : Application du Big Data dans vos SII</a:t>
            </a:r>
            <a:endParaRPr/>
          </a:p>
        </p:txBody>
      </p:sp>
      <p:sp>
        <p:nvSpPr>
          <p:cNvPr id="1200" name="Google Shape;1200;p10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59942"/>
              </a:lnSpc>
              <a:spcBef>
                <a:spcPts val="0"/>
              </a:spcBef>
              <a:spcAft>
                <a:spcPts val="0"/>
              </a:spcAft>
              <a:buClr>
                <a:srgbClr val="272525"/>
              </a:buClr>
              <a:buSzPts val="1100"/>
              <a:buFont typeface="Arial"/>
              <a:buNone/>
            </a:pPr>
            <a:r>
              <a:rPr lang="fr"/>
              <a:t>Les Systèmes d'Information Industriels (SII) sont de plus en plus confrontés à des défis liés à l'intégration de données provenant de sources multiples et variées. Le Big Data offre une solution pour traiter ces données massives et complexes en temps réel, ce qui permet aux entreprises de mieux comprendre leurs processus, d'optimiser leurs opérations et de prendre des décisions plus éclairées. Dans cette étude de cas, nous explorerons comment le Big Data a été appliqué avec succès dans des projets de SII pour améliorer les performances, la qualité et la fiabilité des systèmes informatiques industriels.</a:t>
            </a:r>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